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14"/>
  </p:notesMasterIdLst>
  <p:sldIdLst>
    <p:sldId id="740" r:id="rId5"/>
    <p:sldId id="746" r:id="rId6"/>
    <p:sldId id="729" r:id="rId7"/>
    <p:sldId id="749" r:id="rId8"/>
    <p:sldId id="745" r:id="rId9"/>
    <p:sldId id="738" r:id="rId10"/>
    <p:sldId id="748" r:id="rId11"/>
    <p:sldId id="735" r:id="rId12"/>
    <p:sldId id="300" r:id="rId13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  <p:embeddedFont>
      <p:font typeface="Open Sans" panose="020B060603050402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9E6B8E73-77B9-C749-1960-4F789FA7ABEE}" name="Emily Adkins" initials="EA" userId="24de325377db37fc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  <p188:author id="{CF0DC9EE-8F41-9036-B8EF-80C0D048CCA2}" name="Emily Nash" initials="EN" userId="6117e569c8723fe2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Nash" initials="EN" lastIdx="68" clrIdx="0">
    <p:extLst>
      <p:ext uri="{19B8F6BF-5375-455C-9EA6-DF929625EA0E}">
        <p15:presenceInfo xmlns:p15="http://schemas.microsoft.com/office/powerpoint/2012/main" userId="6117e569c8723fe2" providerId="Windows Live"/>
      </p:ext>
    </p:extLst>
  </p:cmAuthor>
  <p:cmAuthor id="2" name="Kate Garlick" initials="KG" lastIdx="15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Annabel McDonald" initials="AM" lastIdx="21" clrIdx="2">
    <p:extLst>
      <p:ext uri="{19B8F6BF-5375-455C-9EA6-DF929625EA0E}">
        <p15:presenceInfo xmlns:p15="http://schemas.microsoft.com/office/powerpoint/2012/main" userId="df39f375605b57f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FFE4CC"/>
    <a:srgbClr val="FFD5E4"/>
    <a:srgbClr val="000000"/>
    <a:srgbClr val="ECDFF5"/>
    <a:srgbClr val="DAE9F6"/>
    <a:srgbClr val="C9F0EF"/>
    <a:srgbClr val="CDF3E6"/>
    <a:srgbClr val="267C7C"/>
    <a:srgbClr val="4BC7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46" autoAdjust="0"/>
    <p:restoredTop sz="79915" autoAdjust="0"/>
  </p:normalViewPr>
  <p:slideViewPr>
    <p:cSldViewPr snapToGrid="0">
      <p:cViewPr varScale="1">
        <p:scale>
          <a:sx n="88" d="100"/>
          <a:sy n="88" d="100"/>
        </p:scale>
        <p:origin x="1134" y="9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0.fntdata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Relationship Id="rId30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08074-1A82-4276-BC9C-9F1654D2C29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323D7-8D74-402A-B74C-D1093F83E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855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0C9BEC-E11D-4BAB-B95E-6E8FA7997FA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8223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3286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Careers library tool.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Ask students to log into their </a:t>
            </a:r>
            <a:r>
              <a:rPr lang="en-GB" b="0" u="none" dirty="0" err="1"/>
              <a:t>Unifrog</a:t>
            </a:r>
            <a:r>
              <a:rPr lang="en-GB" b="0" u="none" dirty="0"/>
              <a:t> accounts and open the Careers library tool. You can demonstrate this on a smart board by clicking Student side&gt;Careers library.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endParaRPr lang="en-US" sz="1200" u="none" dirty="0"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83602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Careers library.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search the Careers library in numerous ways: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Keyword – students type in a keyword, such as Computers and click ‘Go’.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School subjects – students select up to three of their 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current school subjects from the drop-down lists and click ‘Go’.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Career sectors – students click ‘See all Sectors’ and then ‘Read the profile’ for a relevant sector. When viewing a career sector profile, students can scroll down to ‘Careers in this sector’ and then click the links to read related career profiles.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u="none" dirty="0"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Students can also browse the Careers library via clicking the categories listed under: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Career area, skill, subject group, theme, personality type, interests, and work environments.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68534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Careers library.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Students will see a list of career profiles that match their chosen search criteria, such as school subject.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Students can use the ‘Filter’ button to narrow down their results by career area, subject area, prospects, education requirements, and level of match (depending on the search criteria used).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From this page, students can add career profiles to their 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Favourites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by clicking the heart symbol and/or read the career profiles by clicking ‘Read the guide’.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Next time students visit the Careers library, their 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career profiles will appear at the top of the page.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Students can also access their 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career profiles by clicking ‘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Favourites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’ at the top of the screen, then ‘Library tools,’ and ‘Filter by Career.’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262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Careers library.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Students will see a list of career profiles that match their chosen search criteria, such as school subject.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Students can use the ‘Filter’ button to narrow down their results by career area, subject area, prospects, education requirements, and level of match (depending on the search criteria used).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From this page, students can add career profiles to their 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Favourites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by clicking the heart symbol and/or read the career profiles by clicking ‘Read the guide’.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Next time students visit the Careers library, their 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career profiles will appear at the top of the page.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Students can also access their 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career profiles by clicking ‘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Favourites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’ at the top of the screen, then ‘Library tools,’ and ‘Filter by Career.’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b="0" u="sng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0" u="sng" dirty="0"/>
              <a:t>Tracking students’ progress: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You can track student progress with favouriting career profiles by clicking Advanced&gt;Sort by&gt;Library profiles in Favourites.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From your homepage, you can also create charts showing the range of careers that have been favourited. Go to Usage charts you can customise&gt;Most popular career profiles.</a:t>
            </a:r>
            <a:endParaRPr lang="en-US" sz="1200" u="none" dirty="0"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05817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Careers library.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Students can add career profiles to their 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Favourites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by clicking the heart symbol.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Next time students visit the Careers library, their 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career profiles will appear at the top of the page.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Students can also access their 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career profiles by clicking ‘</a:t>
            </a:r>
            <a:r>
              <a:rPr lang="en-US" sz="1200" u="none" dirty="0" err="1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Favourites</a:t>
            </a:r>
            <a:r>
              <a:rPr lang="en-US" sz="1200" u="none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’ at the top of the screen, then ‘Library tools,’ and ‘Filter by Career.’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b="0" u="sng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0" u="sng" dirty="0"/>
              <a:t>Tracking students’ progress: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You can track student progress with favouriting career profiles by clicking Advanced&gt;Sort by&gt;Library profiles in Favourites.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From your homepage, you can also create charts showing the range of careers that have been favourited. Go to Usage charts you can customise&gt;Most popular career profiles.</a:t>
            </a:r>
            <a:endParaRPr lang="en-US" sz="1200" u="none" dirty="0"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98072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r>
              <a:rPr lang="en-GB" b="0" u="none" dirty="0"/>
              <a:t>Following the instructions in the last few slides, students will be able to browse the Careers library. (Student side&gt;Careers library)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0" u="none" dirty="0"/>
              <a:t>When students are viewing a career profile, they will be able to read: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What you’ll do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Working hours and environment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Career path and progression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Skills required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Entry requirements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Related university subject profiles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Related career profiles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Relevant education and training opportunities available (Explore section)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Labour Market Information (LMI)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0" u="sng" dirty="0"/>
              <a:t>Tracking students’ progress: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You can track student progress with favouriting career profiles by clicking Advanced&gt;Sort by&gt;Library profiles in Favourites.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From your homepage, you can also create charts showing the range of careers that have been favourited. Go to Usage charts you can customise&gt;Most popular career profiles.</a:t>
            </a:r>
            <a:endParaRPr lang="en-US" sz="1200" u="none" dirty="0"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u="none" dirty="0"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65665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959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73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735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991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963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61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796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51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189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198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359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275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5797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031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88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140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855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1537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0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5685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522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5884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9639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858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2286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3933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6700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4986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8085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2654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89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364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6676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9303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E08DF-9874-AAA6-572C-B7927862F2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E41E44-FD6F-FC2D-AB16-96C572D448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2E74EE-7CF9-DE2B-1710-AEA19F1FC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8C9CB7-6A14-9B64-4012-E9EFB2F76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8A3FB-158A-BE24-527D-C72AAD985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8816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BB6AE-9D41-9E7A-31A7-2657EFFD3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78962-E545-180B-3D94-F80C39152B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80B8BC-8468-EC5A-77F3-6C1CC2513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B39C98-AC47-83F1-F9E2-38A7E4C8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8DB97-1537-ACEC-14C4-E70CE8CF9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4725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742D5-158A-2B59-8DE0-7543FDBF7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81E45B-2D26-D871-3531-6C1B61477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A524F7-A4F6-4EDE-77D4-3B7F5BDBF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5E38A-F9AF-A484-5998-7A277F85D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917619-8A97-8AC1-59A9-0AD68163E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6183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22F5E-5FF3-E5FE-35AB-4AFD14911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96F80D-E935-923A-3DE3-6036FE1D51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411514-F9BC-6B15-668B-E1D9CE9FF1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94110B-F1F1-595D-CB0F-9D94439CA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4DD78F-91CB-CDBE-AD4A-CBA1394F0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4243F7-9492-4CA5-0015-DEB28768F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937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1235A-3AC0-92CC-11DD-FE2C5318E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38AF3-CAAF-CD46-39F0-E98DAE1A09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4BF749-9483-8768-70F5-20C1C7270A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ED27B4-F975-F272-2D99-1537690BEA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76F635-2D5C-5E63-C39B-733517BB30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0C628A-236F-5DC0-3588-2531F57D7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04F036-4D44-FF76-6345-D8E80DBB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C88915-8C28-C7F5-D249-28163AB58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052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C78E0-57C7-A50C-B18C-F580F169B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0AB1FC-1DE1-F65F-63AF-941687C9B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CF4F26-8CC6-C00B-D33B-0BE7F2170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C50F7F-2880-95C1-DDFB-43FE71212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30560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0D6E5D-68AE-FC43-1FF6-5FEFE3AEA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CB3C89-D206-20D2-AB20-96F276059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262A86-8EF6-BEC5-264D-9FB1C406B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6735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8FB6D-CCF9-F733-17A7-B08536633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CA4EA-D35A-8FAA-7B80-7B481A12B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74B1E3-DAA9-C2B5-58DA-C96DD3F75C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63B811-03D1-7917-953E-AEDBD316A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88692C-4633-4214-6072-F00D3707B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756AE3-E972-E8A2-DF9A-498EA2B32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8164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9E01D-6CF6-F409-4DCF-6E29393BC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88FC0F-7CA7-7EBB-353D-54F700C8BC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F7D4CB-3C29-379D-6AA2-7A4D7CF5AA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1FD7F4-58D8-584D-3FB7-EAFE183F5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A0398B-38B6-9BBE-759E-A31584CC5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989D95-2301-D274-82ED-0DF4FF393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5224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15416-9D36-AB1D-B11C-DDE8F7810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901F0C-1B7D-8EDF-8BEE-88D14EBE8D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69E2E8-3292-657A-589F-8AED87C97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F6616-2A08-1639-8158-38263F0E2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D6128-F448-B923-AC96-FB646FC0E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5360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923D6E-790D-FB10-8631-B5B943372E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023592-755F-4DD7-E209-892B05D5FA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1048D-AD06-C822-1689-100FE0471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009739-F7D4-DC58-0A53-2D0AAEBA7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F7EC02-3FAF-4965-C405-91A701735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635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09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60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464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264991-94AA-EBC2-8CA1-DBCAB0728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EB7601-2828-ADE9-D5CF-08D0EB460C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B3A98-5C1A-91E2-1109-4BA6C1CE06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9EDA7-5F76-42CD-A89E-668EA6A67FC8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41DEA-5075-CAD6-6BE3-CEBE659C49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A215E1-24C6-3359-8587-FB95537F7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7521A-BB4F-42FD-AF65-857A8F431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043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nifrog.org/student/know-how/1081" TargetMode="External"/><Relationship Id="rId13" Type="http://schemas.openxmlformats.org/officeDocument/2006/relationships/image" Target="../media/image9.svg"/><Relationship Id="rId3" Type="http://schemas.openxmlformats.org/officeDocument/2006/relationships/hyperlink" Target="https://www.unifrog.org/student/careers" TargetMode="External"/><Relationship Id="rId7" Type="http://schemas.openxmlformats.org/officeDocument/2006/relationships/image" Target="../media/image5.sv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png"/><Relationship Id="rId11" Type="http://schemas.openxmlformats.org/officeDocument/2006/relationships/image" Target="../media/image7.svg"/><Relationship Id="rId5" Type="http://schemas.openxmlformats.org/officeDocument/2006/relationships/image" Target="../media/image3.svg"/><Relationship Id="rId15" Type="http://schemas.openxmlformats.org/officeDocument/2006/relationships/image" Target="../media/image11.sv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hyperlink" Target="https://www.unifrog.org/student/know-how/962" TargetMode="External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4.png"/><Relationship Id="rId7" Type="http://schemas.openxmlformats.org/officeDocument/2006/relationships/image" Target="../media/image19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Relationship Id="rId9" Type="http://schemas.openxmlformats.org/officeDocument/2006/relationships/image" Target="../media/image2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8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29.svg"/><Relationship Id="rId9" Type="http://schemas.openxmlformats.org/officeDocument/2006/relationships/image" Target="../media/image26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52E8519-ECDC-4990-9284-C8FE9737022A}"/>
              </a:ext>
            </a:extLst>
          </p:cNvPr>
          <p:cNvSpPr txBox="1"/>
          <p:nvPr/>
        </p:nvSpPr>
        <p:spPr>
          <a:xfrm>
            <a:off x="224117" y="233407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/>
                <a:ea typeface="+mn-ea"/>
                <a:cs typeface="+mn-cs"/>
              </a:rPr>
              <a:t>Teacher’s slide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88C5800-4775-41AB-A00D-C7C2B42CD9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190349"/>
              </p:ext>
            </p:extLst>
          </p:nvPr>
        </p:nvGraphicFramePr>
        <p:xfrm>
          <a:off x="193637" y="895140"/>
          <a:ext cx="6485966" cy="3687159"/>
        </p:xfrm>
        <a:graphic>
          <a:graphicData uri="http://schemas.openxmlformats.org/drawingml/2006/table">
            <a:tbl>
              <a:tblPr/>
              <a:tblGrid>
                <a:gridCol w="1400402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5085564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3459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Location</a:t>
                      </a:r>
                      <a:endParaRPr lang="fr-FR" sz="12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Classroom with computer and internet access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19340"/>
                  </a:ext>
                </a:extLst>
              </a:tr>
              <a:tr h="51471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Recommended time</a:t>
                      </a:r>
                      <a:endParaRPr lang="fr-FR" sz="12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15 minutes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4114665"/>
                  </a:ext>
                </a:extLst>
              </a:tr>
              <a:tr h="9211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2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students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at least one career of interest to them, after browsing the Careers library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Add at least one career profile to their Favourites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8218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2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how to use the Careers library tool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Use the Careers library tool to browse career profiles using at least one search criteria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2977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2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Careers, Careers library, jobs, employment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FFABC26-C9A8-204E-8FEC-0F9F2CFAD7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855995"/>
              </p:ext>
            </p:extLst>
          </p:nvPr>
        </p:nvGraphicFramePr>
        <p:xfrm>
          <a:off x="193637" y="4889114"/>
          <a:ext cx="6485965" cy="1517749"/>
        </p:xfrm>
        <a:graphic>
          <a:graphicData uri="http://schemas.openxmlformats.org/drawingml/2006/table">
            <a:tbl>
              <a:tblPr/>
              <a:tblGrid>
                <a:gridCol w="1584587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4901378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369159">
                <a:tc gridSpan="2"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Teacher preparation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6878358"/>
                  </a:ext>
                </a:extLst>
              </a:tr>
              <a:tr h="3828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2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Provide</a:t>
                      </a:r>
                      <a:endParaRPr lang="fr-FR" sz="12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Computer and internet access</a:t>
                      </a:r>
                    </a:p>
                  </a:txBody>
                  <a:tcPr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3702213"/>
                  </a:ext>
                </a:extLst>
              </a:tr>
              <a:tr h="76572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2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Familiarise yourself</a:t>
                      </a:r>
                      <a:endParaRPr lang="fr-FR" sz="12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GB" sz="1200" dirty="0">
                          <a:solidFill>
                            <a:prstClr val="black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Open the ‘student side’ of your </a:t>
                      </a:r>
                      <a:r>
                        <a:rPr lang="en-GB" sz="1200" dirty="0" err="1">
                          <a:solidFill>
                            <a:prstClr val="black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Unifrog</a:t>
                      </a:r>
                      <a:r>
                        <a:rPr lang="en-GB" sz="1200" dirty="0">
                          <a:solidFill>
                            <a:prstClr val="black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account and click this link: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lang="en-GB" sz="12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3"/>
                        </a:rPr>
                        <a:t>Careers library</a:t>
                      </a:r>
                      <a:endParaRPr lang="en-GB" sz="1200" b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584396"/>
                  </a:ext>
                </a:extLst>
              </a:tr>
            </a:tbl>
          </a:graphicData>
        </a:graphic>
      </p:graphicFrame>
      <p:pic>
        <p:nvPicPr>
          <p:cNvPr id="17" name="Graphic 16" descr="Future with solid fill">
            <a:extLst>
              <a:ext uri="{FF2B5EF4-FFF2-40B4-BE49-F238E27FC236}">
                <a16:creationId xmlns:a16="http://schemas.microsoft.com/office/drawing/2014/main" id="{04DFEBBA-2E81-D764-C9DC-BD04BEE601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56242" y="4889114"/>
            <a:ext cx="350524" cy="350524"/>
          </a:xfrm>
          <a:prstGeom prst="rect">
            <a:avLst/>
          </a:prstGeom>
        </p:spPr>
      </p:pic>
      <p:pic>
        <p:nvPicPr>
          <p:cNvPr id="19" name="Graphic 18" descr="Lightbulb with solid fill">
            <a:extLst>
              <a:ext uri="{FF2B5EF4-FFF2-40B4-BE49-F238E27FC236}">
                <a16:creationId xmlns:a16="http://schemas.microsoft.com/office/drawing/2014/main" id="{D2DCD8A1-DB2D-EFA9-6EB8-1D94D923CB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32394" y="850207"/>
            <a:ext cx="398221" cy="398221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C1E533A-8838-952A-F7D6-A77AA73976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537961"/>
              </p:ext>
            </p:extLst>
          </p:nvPr>
        </p:nvGraphicFramePr>
        <p:xfrm>
          <a:off x="6840242" y="901203"/>
          <a:ext cx="5177402" cy="1097280"/>
        </p:xfrm>
        <a:graphic>
          <a:graphicData uri="http://schemas.openxmlformats.org/drawingml/2006/table">
            <a:tbl>
              <a:tblPr/>
              <a:tblGrid>
                <a:gridCol w="5177402">
                  <a:extLst>
                    <a:ext uri="{9D8B030D-6E8A-4147-A177-3AD203B41FA5}">
                      <a16:colId xmlns:a16="http://schemas.microsoft.com/office/drawing/2014/main" val="2871644689"/>
                    </a:ext>
                  </a:extLst>
                </a:gridCol>
              </a:tblGrid>
              <a:tr h="268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Know-how library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748122"/>
                  </a:ext>
                </a:extLst>
              </a:tr>
              <a:tr h="699992">
                <a:tc>
                  <a:txBody>
                    <a:bodyPr/>
                    <a:lstStyle/>
                    <a:p>
                      <a:r>
                        <a:rPr lang="en-GB" sz="1100" u="none" kern="12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Open the ‘student side’ of your Unifrog account and click these links: </a:t>
                      </a:r>
                      <a:br>
                        <a:rPr lang="en-GB" sz="1100" u="none" kern="12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en-GB" sz="1100" u="none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8"/>
                        </a:rPr>
                        <a:t>‘How to… use the Careers library’</a:t>
                      </a:r>
                      <a:endParaRPr lang="en-GB" sz="1100" u="none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9"/>
                        </a:rPr>
                        <a:t>‘Careers: Key terms’</a:t>
                      </a:r>
                      <a:endParaRPr lang="en-GB" sz="1100" kern="1200" dirty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Students can also search for these guides using the Know-how library tool.  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2963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A93014B-6047-1E70-90F1-52D1B13178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784882"/>
              </p:ext>
            </p:extLst>
          </p:nvPr>
        </p:nvGraphicFramePr>
        <p:xfrm>
          <a:off x="6840242" y="2066237"/>
          <a:ext cx="5177402" cy="1757728"/>
        </p:xfrm>
        <a:graphic>
          <a:graphicData uri="http://schemas.openxmlformats.org/drawingml/2006/table">
            <a:tbl>
              <a:tblPr/>
              <a:tblGrid>
                <a:gridCol w="1633198">
                  <a:extLst>
                    <a:ext uri="{9D8B030D-6E8A-4147-A177-3AD203B41FA5}">
                      <a16:colId xmlns:a16="http://schemas.microsoft.com/office/drawing/2014/main" val="2107808640"/>
                    </a:ext>
                  </a:extLst>
                </a:gridCol>
                <a:gridCol w="3544204">
                  <a:extLst>
                    <a:ext uri="{9D8B030D-6E8A-4147-A177-3AD203B41FA5}">
                      <a16:colId xmlns:a16="http://schemas.microsoft.com/office/drawing/2014/main" val="1852041546"/>
                    </a:ext>
                  </a:extLst>
                </a:gridCol>
              </a:tblGrid>
              <a:tr h="251168">
                <a:tc gridSpan="2"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Tracking progress on </a:t>
                      </a:r>
                      <a:r>
                        <a:rPr lang="en-GB" sz="1600" b="1" dirty="0" err="1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Unifrog</a:t>
                      </a:r>
                      <a:endParaRPr lang="en-GB" sz="1600" b="1" dirty="0">
                        <a:solidFill>
                          <a:schemeClr val="bg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0911834"/>
                  </a:ext>
                </a:extLst>
              </a:tr>
              <a:tr h="3482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Add as an Interaction</a:t>
                      </a:r>
                      <a:endParaRPr lang="fr-FR" sz="11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Click Advanced view&gt;Sort by school leaving year&gt;[filter for specific students]&gt;+interaction.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9653148"/>
                  </a:ext>
                </a:extLst>
              </a:tr>
              <a:tr h="4926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fr-FR" sz="1100" b="1" dirty="0"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Track on Charts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Click Usage charts&gt;Customise and filter to track most popular career profiles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0246794"/>
                  </a:ext>
                </a:extLst>
              </a:tr>
              <a:tr h="34825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1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Tracking individual students</a:t>
                      </a:r>
                      <a:endParaRPr lang="fr-FR" sz="11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GB" sz="11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Advanced view&gt;Sort by&gt;Library profiles in Favourites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437596"/>
                  </a:ext>
                </a:extLst>
              </a:tr>
            </a:tbl>
          </a:graphicData>
        </a:graphic>
      </p:graphicFrame>
      <p:pic>
        <p:nvPicPr>
          <p:cNvPr id="4" name="Graphic 3" descr="Open book with solid fill">
            <a:extLst>
              <a:ext uri="{FF2B5EF4-FFF2-40B4-BE49-F238E27FC236}">
                <a16:creationId xmlns:a16="http://schemas.microsoft.com/office/drawing/2014/main" id="{6EE32FD8-84BF-537D-71CD-C029FE089D3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551223" y="842402"/>
            <a:ext cx="416659" cy="416659"/>
          </a:xfrm>
          <a:prstGeom prst="rect">
            <a:avLst/>
          </a:prstGeom>
        </p:spPr>
      </p:pic>
      <p:pic>
        <p:nvPicPr>
          <p:cNvPr id="5" name="Graphic 4" descr="Bar graph with upward trend with solid fill">
            <a:extLst>
              <a:ext uri="{FF2B5EF4-FFF2-40B4-BE49-F238E27FC236}">
                <a16:creationId xmlns:a16="http://schemas.microsoft.com/office/drawing/2014/main" id="{6E9FE92B-525F-6538-8575-09BC2BB473C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1591296" y="2027201"/>
            <a:ext cx="407067" cy="407067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30C7AE9-D6A9-8E30-8C51-EEFB7C7E8E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84462"/>
              </p:ext>
            </p:extLst>
          </p:nvPr>
        </p:nvGraphicFramePr>
        <p:xfrm>
          <a:off x="6840242" y="3891719"/>
          <a:ext cx="5177402" cy="2546226"/>
        </p:xfrm>
        <a:graphic>
          <a:graphicData uri="http://schemas.openxmlformats.org/drawingml/2006/table">
            <a:tbl>
              <a:tblPr/>
              <a:tblGrid>
                <a:gridCol w="1816078">
                  <a:extLst>
                    <a:ext uri="{9D8B030D-6E8A-4147-A177-3AD203B41FA5}">
                      <a16:colId xmlns:a16="http://schemas.microsoft.com/office/drawing/2014/main" val="4148843491"/>
                    </a:ext>
                  </a:extLst>
                </a:gridCol>
                <a:gridCol w="3361324">
                  <a:extLst>
                    <a:ext uri="{9D8B030D-6E8A-4147-A177-3AD203B41FA5}">
                      <a16:colId xmlns:a16="http://schemas.microsoft.com/office/drawing/2014/main" val="4190319038"/>
                    </a:ext>
                  </a:extLst>
                </a:gridCol>
              </a:tblGrid>
              <a:tr h="16558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Benchmarks and standards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050" kern="1200" dirty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2020484"/>
                  </a:ext>
                </a:extLst>
              </a:tr>
              <a:tr h="1425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100" b="1" kern="1200" dirty="0">
                          <a:solidFill>
                            <a:srgbClr val="000000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Gatsby Benchmarks</a:t>
                      </a:r>
                      <a:endParaRPr lang="fr-FR" sz="1100" b="1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100" kern="1200" dirty="0">
                          <a:solidFill>
                            <a:srgbClr val="000000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2. Learning from careers and labour market information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100" kern="1200" dirty="0">
                          <a:solidFill>
                            <a:srgbClr val="000000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3. Addressing the needs of each student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100" kern="1200" dirty="0">
                          <a:solidFill>
                            <a:srgbClr val="000000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4. Linking curriculum to careers </a:t>
                      </a:r>
                      <a:endParaRPr lang="fr-FR" sz="11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8737287"/>
                  </a:ext>
                </a:extLst>
              </a:tr>
              <a:tr h="1425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100" b="1" kern="1200" dirty="0">
                          <a:solidFill>
                            <a:srgbClr val="000000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CDI Framework</a:t>
                      </a:r>
                      <a:endParaRPr lang="fr-FR" sz="1100" b="1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36525" algn="l"/>
                        </a:tabLst>
                        <a:defRPr/>
                      </a:pPr>
                      <a:r>
                        <a:rPr lang="en-GB" sz="1100" b="0" i="0" kern="1200" noProof="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Explore possibilities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9395854"/>
                  </a:ext>
                </a:extLst>
              </a:tr>
              <a:tr h="1425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1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PSHE Association</a:t>
                      </a:r>
                      <a:endParaRPr lang="fr-FR" sz="1100" b="1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Choices and pathways, Work and career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6958174"/>
                  </a:ext>
                </a:extLst>
              </a:tr>
              <a:tr h="1425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1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CASEL 5</a:t>
                      </a:r>
                      <a:endParaRPr lang="fr-FR" sz="1100" b="1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Self-management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877605"/>
                  </a:ext>
                </a:extLst>
              </a:tr>
              <a:tr h="142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ISCA</a:t>
                      </a:r>
                      <a:endParaRPr lang="fr-FR" sz="1100" b="1" kern="1200" dirty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C:A2:3; C:B1:1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909694"/>
                  </a:ext>
                </a:extLst>
              </a:tr>
              <a:tr h="1425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fr-FR" sz="1100" b="1" kern="12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Skills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Planning / aiming high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0477542"/>
                  </a:ext>
                </a:extLst>
              </a:tr>
            </a:tbl>
          </a:graphicData>
        </a:graphic>
      </p:graphicFrame>
      <p:pic>
        <p:nvPicPr>
          <p:cNvPr id="13" name="Graphic 12" descr="Clipboard Checked with solid fill">
            <a:extLst>
              <a:ext uri="{FF2B5EF4-FFF2-40B4-BE49-F238E27FC236}">
                <a16:creationId xmlns:a16="http://schemas.microsoft.com/office/drawing/2014/main" id="{D89F62DC-98E2-B7F1-5016-5DDD75D0330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1645792" y="3823965"/>
            <a:ext cx="416505" cy="41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879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3413AA3-618C-4E33-8970-89EE42658359}"/>
              </a:ext>
            </a:extLst>
          </p:cNvPr>
          <p:cNvSpPr txBox="1"/>
          <p:nvPr/>
        </p:nvSpPr>
        <p:spPr>
          <a:xfrm>
            <a:off x="1631577" y="3155576"/>
            <a:ext cx="90134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/>
                <a:ea typeface="+mn-ea"/>
                <a:cs typeface="+mn-cs"/>
              </a:rPr>
              <a:t>Quick task: Exploring the Careers library</a:t>
            </a:r>
            <a:endParaRPr kumimoji="0" lang="en-GB" sz="5600" b="0" i="1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0731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</a:t>
            </a:r>
            <a:r>
              <a:rPr lang="en-GB" sz="3200" b="1" dirty="0" err="1">
                <a:latin typeface="Open Sans" panose="020B0606030504020204"/>
              </a:rPr>
              <a:t>Unifrog</a:t>
            </a:r>
            <a:r>
              <a:rPr lang="en-GB" sz="3200" b="1" dirty="0">
                <a:latin typeface="Open Sans" panose="020B0606030504020204"/>
              </a:rPr>
              <a:t> Careers library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C97250-E0B2-7C94-6A19-CF0360CCB817}"/>
              </a:ext>
            </a:extLst>
          </p:cNvPr>
          <p:cNvSpPr txBox="1"/>
          <p:nvPr/>
        </p:nvSpPr>
        <p:spPr>
          <a:xfrm>
            <a:off x="827415" y="1109099"/>
            <a:ext cx="10537151" cy="553059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next few slides will show you how to use the Careers library tool.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72ACC8-FD2C-5A92-594C-682C3881A4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972"/>
          <a:stretch/>
        </p:blipFill>
        <p:spPr>
          <a:xfrm>
            <a:off x="2492180" y="3039276"/>
            <a:ext cx="7207620" cy="2902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175B56-88E1-D33B-B160-16D64A787CDB}"/>
              </a:ext>
            </a:extLst>
          </p:cNvPr>
          <p:cNvSpPr txBox="1"/>
          <p:nvPr/>
        </p:nvSpPr>
        <p:spPr>
          <a:xfrm>
            <a:off x="4908606" y="4681904"/>
            <a:ext cx="2374787" cy="1260000"/>
          </a:xfrm>
          <a:prstGeom prst="rect">
            <a:avLst/>
          </a:prstGeom>
          <a:noFill/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827415" y="1772482"/>
            <a:ext cx="10537151" cy="111491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After logging into your </a:t>
            </a:r>
            <a:r>
              <a:rPr lang="en-GB" sz="2200" dirty="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account, scroll down to ‘Exploring pathways.’</a:t>
            </a: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‘Go to tool’ on the Careers library.</a:t>
            </a:r>
          </a:p>
        </p:txBody>
      </p:sp>
      <p:pic>
        <p:nvPicPr>
          <p:cNvPr id="23" name="Graphic 22" descr="Information with solid fill">
            <a:extLst>
              <a:ext uri="{FF2B5EF4-FFF2-40B4-BE49-F238E27FC236}">
                <a16:creationId xmlns:a16="http://schemas.microsoft.com/office/drawing/2014/main" id="{28BE3DF7-6555-CC0E-5BC9-B2C4103D6E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7073" y="1022311"/>
            <a:ext cx="726633" cy="726633"/>
          </a:xfrm>
          <a:prstGeom prst="rect">
            <a:avLst/>
          </a:prstGeom>
        </p:spPr>
      </p:pic>
      <p:pic>
        <p:nvPicPr>
          <p:cNvPr id="26" name="Graphic 25" descr="Cursor with solid fill">
            <a:extLst>
              <a:ext uri="{FF2B5EF4-FFF2-40B4-BE49-F238E27FC236}">
                <a16:creationId xmlns:a16="http://schemas.microsoft.com/office/drawing/2014/main" id="{7E4A338C-AF6B-3771-FADE-FF45B779E8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173288">
            <a:off x="5391631" y="5559446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849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</a:t>
            </a:r>
            <a:r>
              <a:rPr lang="en-GB" sz="3200" b="1" dirty="0" err="1">
                <a:latin typeface="Open Sans" panose="020B0606030504020204"/>
              </a:rPr>
              <a:t>Unifrog</a:t>
            </a:r>
            <a:r>
              <a:rPr lang="en-GB" sz="3200" b="1" dirty="0">
                <a:latin typeface="Open Sans" panose="020B0606030504020204"/>
              </a:rPr>
              <a:t> Careers library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6F1C62-315C-14A7-4386-67836B8931F3}"/>
              </a:ext>
            </a:extLst>
          </p:cNvPr>
          <p:cNvSpPr txBox="1"/>
          <p:nvPr/>
        </p:nvSpPr>
        <p:spPr>
          <a:xfrm>
            <a:off x="309906" y="2164509"/>
            <a:ext cx="5585570" cy="553059"/>
          </a:xfrm>
          <a:prstGeom prst="roundRect">
            <a:avLst/>
          </a:prstGeom>
          <a:solidFill>
            <a:srgbClr val="FFD5E4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Keyword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e.g. Computers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76C017-0379-D638-8CB4-6D2AECC29DB8}"/>
              </a:ext>
            </a:extLst>
          </p:cNvPr>
          <p:cNvSpPr txBox="1"/>
          <p:nvPr/>
        </p:nvSpPr>
        <p:spPr>
          <a:xfrm>
            <a:off x="309905" y="2916616"/>
            <a:ext cx="5585570" cy="553059"/>
          </a:xfrm>
          <a:prstGeom prst="roundRect">
            <a:avLst/>
          </a:prstGeom>
          <a:solidFill>
            <a:srgbClr val="FFF2CC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School subjects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e.g. Biology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2B30BB-5691-E5D4-FCE5-217D149F69D2}"/>
              </a:ext>
            </a:extLst>
          </p:cNvPr>
          <p:cNvSpPr txBox="1"/>
          <p:nvPr/>
        </p:nvSpPr>
        <p:spPr>
          <a:xfrm>
            <a:off x="309905" y="3668723"/>
            <a:ext cx="5585570" cy="553059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 sectors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e.g. Transport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4A82E3-856F-079D-C62A-CDD80B7AF429}"/>
              </a:ext>
            </a:extLst>
          </p:cNvPr>
          <p:cNvSpPr txBox="1"/>
          <p:nvPr/>
        </p:nvSpPr>
        <p:spPr>
          <a:xfrm>
            <a:off x="309905" y="4446811"/>
            <a:ext cx="5585570" cy="553059"/>
          </a:xfrm>
          <a:prstGeom prst="roundRect">
            <a:avLst/>
          </a:prstGeom>
          <a:solidFill>
            <a:srgbClr val="ECDFF5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 area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e.g. Arts and Media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B20517-F1BB-91F7-2CC4-3061C46B9BBC}"/>
              </a:ext>
            </a:extLst>
          </p:cNvPr>
          <p:cNvSpPr txBox="1"/>
          <p:nvPr/>
        </p:nvSpPr>
        <p:spPr>
          <a:xfrm>
            <a:off x="309905" y="5224899"/>
            <a:ext cx="5585570" cy="553059"/>
          </a:xfrm>
          <a:prstGeom prst="roundRect">
            <a:avLst/>
          </a:prstGeom>
          <a:solidFill>
            <a:srgbClr val="FFE4CC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Skill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e.g. Accountability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2E72B9-2310-11C0-6187-31672A232B3F}"/>
              </a:ext>
            </a:extLst>
          </p:cNvPr>
          <p:cNvSpPr txBox="1"/>
          <p:nvPr/>
        </p:nvSpPr>
        <p:spPr>
          <a:xfrm>
            <a:off x="6296524" y="2133274"/>
            <a:ext cx="5585570" cy="553059"/>
          </a:xfrm>
          <a:prstGeom prst="roundRect">
            <a:avLst/>
          </a:prstGeom>
          <a:solidFill>
            <a:srgbClr val="FFE4CC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Subject group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e.g. Animals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13CC51-D2D0-9815-E477-E9A100642FD4}"/>
              </a:ext>
            </a:extLst>
          </p:cNvPr>
          <p:cNvSpPr txBox="1"/>
          <p:nvPr/>
        </p:nvSpPr>
        <p:spPr>
          <a:xfrm>
            <a:off x="6296524" y="2911362"/>
            <a:ext cx="5585570" cy="553059"/>
          </a:xfrm>
          <a:prstGeom prst="roundRect">
            <a:avLst/>
          </a:prstGeom>
          <a:solidFill>
            <a:srgbClr val="CDF3E6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Theme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e.g. Green jobs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BB996E-CDB4-ADBB-258C-0BC870B2CE92}"/>
              </a:ext>
            </a:extLst>
          </p:cNvPr>
          <p:cNvSpPr txBox="1"/>
          <p:nvPr/>
        </p:nvSpPr>
        <p:spPr>
          <a:xfrm>
            <a:off x="6296524" y="3668722"/>
            <a:ext cx="5585570" cy="553059"/>
          </a:xfrm>
          <a:prstGeom prst="roundRect">
            <a:avLst/>
          </a:prstGeom>
          <a:solidFill>
            <a:srgbClr val="DAE9F6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Personality type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e.g. INTJ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8C5627-B874-AB21-1AC7-5943802418B4}"/>
              </a:ext>
            </a:extLst>
          </p:cNvPr>
          <p:cNvSpPr txBox="1"/>
          <p:nvPr/>
        </p:nvSpPr>
        <p:spPr>
          <a:xfrm>
            <a:off x="6296524" y="4446810"/>
            <a:ext cx="5585570" cy="553059"/>
          </a:xfrm>
          <a:prstGeom prst="roundRect">
            <a:avLst/>
          </a:prstGeom>
          <a:solidFill>
            <a:srgbClr val="FFD5E4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Interests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e.g. Artistic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A88B65-6A36-EAC7-D2C9-AEF69DE6E7E7}"/>
              </a:ext>
            </a:extLst>
          </p:cNvPr>
          <p:cNvSpPr txBox="1"/>
          <p:nvPr/>
        </p:nvSpPr>
        <p:spPr>
          <a:xfrm>
            <a:off x="6296524" y="5256676"/>
            <a:ext cx="5585570" cy="553059"/>
          </a:xfrm>
          <a:prstGeom prst="roundRect">
            <a:avLst/>
          </a:prstGeom>
          <a:solidFill>
            <a:srgbClr val="FFF2CC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 environments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e.g. No long hours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7C2AEC9-52AC-F408-F42A-D524F3BE4982}"/>
              </a:ext>
            </a:extLst>
          </p:cNvPr>
          <p:cNvGrpSpPr/>
          <p:nvPr/>
        </p:nvGrpSpPr>
        <p:grpSpPr>
          <a:xfrm>
            <a:off x="3303215" y="642060"/>
            <a:ext cx="5905140" cy="1169388"/>
            <a:chOff x="3303215" y="593932"/>
            <a:chExt cx="5905140" cy="116938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89086F8-62BD-302B-5BD0-D45EAF864D0B}"/>
                </a:ext>
              </a:extLst>
            </p:cNvPr>
            <p:cNvSpPr txBox="1"/>
            <p:nvPr/>
          </p:nvSpPr>
          <p:spPr>
            <a:xfrm>
              <a:off x="3303215" y="1094132"/>
              <a:ext cx="5585570" cy="6691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rgbClr val="4BC7C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 anchor="ctr" anchorCtr="0">
              <a:no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n-GB" sz="2200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You can search the Careers library by:</a:t>
              </a:r>
            </a:p>
          </p:txBody>
        </p:sp>
        <p:pic>
          <p:nvPicPr>
            <p:cNvPr id="18" name="Graphic 17" descr="Magnifying glass with solid fill">
              <a:extLst>
                <a:ext uri="{FF2B5EF4-FFF2-40B4-BE49-F238E27FC236}">
                  <a16:creationId xmlns:a16="http://schemas.microsoft.com/office/drawing/2014/main" id="{F1591AD1-D466-16B9-C724-9EC6D53317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93955" y="59393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9617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</a:t>
            </a:r>
            <a:r>
              <a:rPr lang="en-GB" sz="3200" b="1" dirty="0" err="1">
                <a:latin typeface="Open Sans" panose="020B0606030504020204"/>
              </a:rPr>
              <a:t>Unifrog</a:t>
            </a:r>
            <a:r>
              <a:rPr lang="en-GB" sz="3200" b="1" dirty="0">
                <a:latin typeface="Open Sans" panose="020B0606030504020204"/>
              </a:rPr>
              <a:t> Careers library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1044003" y="1045498"/>
            <a:ext cx="10103992" cy="66918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 will then will see career profiles that are matches for your search.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592C76-9627-0BD0-92A8-E96234A124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774" y="2444809"/>
            <a:ext cx="6393762" cy="3437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A03A347-C3E9-3829-6A95-481395523A14}"/>
              </a:ext>
            </a:extLst>
          </p:cNvPr>
          <p:cNvSpPr txBox="1"/>
          <p:nvPr/>
        </p:nvSpPr>
        <p:spPr>
          <a:xfrm>
            <a:off x="1044003" y="1827076"/>
            <a:ext cx="10103992" cy="461829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Psychology as a school subject has been used as an example here: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A22B3A-6F6D-D522-2B0B-30A5275BD3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464" y="2724239"/>
            <a:ext cx="4531942" cy="2879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Graphic 8" descr="Line arrow: Clockwise curve with solid fill">
            <a:extLst>
              <a:ext uri="{FF2B5EF4-FFF2-40B4-BE49-F238E27FC236}">
                <a16:creationId xmlns:a16="http://schemas.microsoft.com/office/drawing/2014/main" id="{60A3F561-AB9B-36CB-E2A9-B84445869B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6925756">
            <a:off x="4485207" y="294021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258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7974E3-6712-A903-CBAD-633EBA0CF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0027" y="1334249"/>
            <a:ext cx="4851000" cy="4189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</a:t>
            </a:r>
            <a:r>
              <a:rPr lang="en-GB" sz="3200" b="1" dirty="0" err="1">
                <a:latin typeface="Open Sans" panose="020B0606030504020204"/>
              </a:rPr>
              <a:t>Unifrog</a:t>
            </a:r>
            <a:r>
              <a:rPr lang="en-GB" sz="3200" b="1" dirty="0">
                <a:latin typeface="Open Sans" panose="020B0606030504020204"/>
              </a:rPr>
              <a:t> Careers library</a:t>
            </a:r>
          </a:p>
        </p:txBody>
      </p:sp>
      <p:pic>
        <p:nvPicPr>
          <p:cNvPr id="12" name="Graphic 11" descr="Cursor with solid fill">
            <a:extLst>
              <a:ext uri="{FF2B5EF4-FFF2-40B4-BE49-F238E27FC236}">
                <a16:creationId xmlns:a16="http://schemas.microsoft.com/office/drawing/2014/main" id="{47D2E10E-EA79-8354-E217-3ED49641EA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173288">
            <a:off x="8175680" y="5126003"/>
            <a:ext cx="550792" cy="550792"/>
          </a:xfrm>
          <a:prstGeom prst="rect">
            <a:avLst/>
          </a:prstGeom>
        </p:spPr>
      </p:pic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A0B49AC8-8C3F-2709-8131-FD0609AF09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173288">
            <a:off x="11150056" y="4292370"/>
            <a:ext cx="550792" cy="55079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556503F-5887-E6BE-A2CC-3393F060E368}"/>
              </a:ext>
            </a:extLst>
          </p:cNvPr>
          <p:cNvSpPr txBox="1"/>
          <p:nvPr/>
        </p:nvSpPr>
        <p:spPr>
          <a:xfrm>
            <a:off x="645908" y="4361997"/>
            <a:ext cx="5851515" cy="1114915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Return to your search results at any time by clicking ‘Back’ on the career profile.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8C7C0C6-26D4-2326-67A9-94D20FF71CCD}"/>
              </a:ext>
            </a:extLst>
          </p:cNvPr>
          <p:cNvGrpSpPr/>
          <p:nvPr/>
        </p:nvGrpSpPr>
        <p:grpSpPr>
          <a:xfrm>
            <a:off x="645908" y="1098289"/>
            <a:ext cx="6108004" cy="983972"/>
            <a:chOff x="1237917" y="2661040"/>
            <a:chExt cx="6108004" cy="98397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EB4E413-9EB1-88E9-BDC4-DB2D733B741E}"/>
                </a:ext>
              </a:extLst>
            </p:cNvPr>
            <p:cNvSpPr txBox="1"/>
            <p:nvPr/>
          </p:nvSpPr>
          <p:spPr>
            <a:xfrm>
              <a:off x="1237917" y="3091953"/>
              <a:ext cx="5830156" cy="553059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rgbClr val="4BC7C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n-GB" sz="2200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Click ‘Read the profile’ to find out more.</a:t>
              </a:r>
            </a:p>
          </p:txBody>
        </p:sp>
        <p:pic>
          <p:nvPicPr>
            <p:cNvPr id="19" name="Graphic 18" descr="Magnifying glass with solid fill">
              <a:extLst>
                <a:ext uri="{FF2B5EF4-FFF2-40B4-BE49-F238E27FC236}">
                  <a16:creationId xmlns:a16="http://schemas.microsoft.com/office/drawing/2014/main" id="{4AC72A28-057E-2807-FF27-151799793E1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431521" y="2661040"/>
              <a:ext cx="914400" cy="914400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C8D4879-E8A0-FFDF-A78A-400AFCF7BDF8}"/>
              </a:ext>
            </a:extLst>
          </p:cNvPr>
          <p:cNvGrpSpPr/>
          <p:nvPr/>
        </p:nvGrpSpPr>
        <p:grpSpPr>
          <a:xfrm>
            <a:off x="762100" y="2629886"/>
            <a:ext cx="5026626" cy="1114915"/>
            <a:chOff x="1354109" y="4061301"/>
            <a:chExt cx="5026626" cy="1114915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C44E7D4-2F6C-D275-6B05-9C80972AB267}"/>
                </a:ext>
              </a:extLst>
            </p:cNvPr>
            <p:cNvSpPr txBox="1"/>
            <p:nvPr/>
          </p:nvSpPr>
          <p:spPr>
            <a:xfrm>
              <a:off x="1925254" y="4061301"/>
              <a:ext cx="4455481" cy="1114915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rgbClr val="4BC7C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n-GB" sz="2200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Click the heart button to add the profile to your Favourites.</a:t>
              </a:r>
            </a:p>
          </p:txBody>
        </p:sp>
        <p:pic>
          <p:nvPicPr>
            <p:cNvPr id="17" name="Graphic 16" descr="Heart with solid fill">
              <a:extLst>
                <a:ext uri="{FF2B5EF4-FFF2-40B4-BE49-F238E27FC236}">
                  <a16:creationId xmlns:a16="http://schemas.microsoft.com/office/drawing/2014/main" id="{5421C6DD-BB9B-59AD-185B-B4541502558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354109" y="4161558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42077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</a:t>
            </a:r>
            <a:r>
              <a:rPr lang="en-GB" sz="3200" b="1" dirty="0" err="1">
                <a:latin typeface="Open Sans" panose="020B0606030504020204"/>
              </a:rPr>
              <a:t>Unifrog</a:t>
            </a:r>
            <a:r>
              <a:rPr lang="en-GB" sz="3200" b="1" dirty="0">
                <a:latin typeface="Open Sans" panose="020B0606030504020204"/>
              </a:rPr>
              <a:t> Careers library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556503F-5887-E6BE-A2CC-3393F060E368}"/>
              </a:ext>
            </a:extLst>
          </p:cNvPr>
          <p:cNvSpPr txBox="1"/>
          <p:nvPr/>
        </p:nvSpPr>
        <p:spPr>
          <a:xfrm>
            <a:off x="57793" y="5264486"/>
            <a:ext cx="12076413" cy="553059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 can also find them by clicking ‘Favourites’ at the top of your screen, then ‘Library tools.’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C8D4879-E8A0-FFDF-A78A-400AFCF7BDF8}"/>
              </a:ext>
            </a:extLst>
          </p:cNvPr>
          <p:cNvGrpSpPr/>
          <p:nvPr/>
        </p:nvGrpSpPr>
        <p:grpSpPr>
          <a:xfrm>
            <a:off x="172212" y="1393929"/>
            <a:ext cx="4195251" cy="3740757"/>
            <a:chOff x="505561" y="3564603"/>
            <a:chExt cx="4195251" cy="374075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C44E7D4-2F6C-D275-6B05-9C80972AB267}"/>
                </a:ext>
              </a:extLst>
            </p:cNvPr>
            <p:cNvSpPr txBox="1"/>
            <p:nvPr/>
          </p:nvSpPr>
          <p:spPr>
            <a:xfrm>
              <a:off x="804780" y="3564603"/>
              <a:ext cx="3896032" cy="335333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38100">
              <a:solidFill>
                <a:srgbClr val="4BC7C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n-GB" sz="2200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Next time you visit the Careers library, you will see your favourite career profiles at the top of the page, so you can find them again easily.</a:t>
              </a:r>
            </a:p>
          </p:txBody>
        </p:sp>
        <p:pic>
          <p:nvPicPr>
            <p:cNvPr id="17" name="Graphic 16" descr="Heart with solid fill">
              <a:extLst>
                <a:ext uri="{FF2B5EF4-FFF2-40B4-BE49-F238E27FC236}">
                  <a16:creationId xmlns:a16="http://schemas.microsoft.com/office/drawing/2014/main" id="{5421C6DD-BB9B-59AD-185B-B454150255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05561" y="6390960"/>
              <a:ext cx="914400" cy="914400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9FC567FD-8956-F81C-4290-0D803C6320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6682" y="1692177"/>
            <a:ext cx="6915505" cy="2825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300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Exploring the Careers library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C97250-E0B2-7C94-6A19-CF0360CCB817}"/>
              </a:ext>
            </a:extLst>
          </p:cNvPr>
          <p:cNvSpPr txBox="1"/>
          <p:nvPr/>
        </p:nvSpPr>
        <p:spPr>
          <a:xfrm>
            <a:off x="827415" y="1109099"/>
            <a:ext cx="10537151" cy="553059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Now it’s your turn to explore careers!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1455697" y="1806672"/>
            <a:ext cx="9280585" cy="111491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you’re unsure where to start, search by school subjects and select up to three of your favourite subjects that you’re currently studying.</a:t>
            </a:r>
            <a:endParaRPr lang="en-GB" sz="2200" i="1" dirty="0">
              <a:solidFill>
                <a:prstClr val="black"/>
              </a:solidFill>
              <a:highlight>
                <a:srgbClr val="FFFF00"/>
              </a:highligh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" name="Graphic 2" descr="Lightbulb and gear with solid fill">
            <a:extLst>
              <a:ext uri="{FF2B5EF4-FFF2-40B4-BE49-F238E27FC236}">
                <a16:creationId xmlns:a16="http://schemas.microsoft.com/office/drawing/2014/main" id="{BA095135-167D-D01B-379D-F042CF720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7072" y="990687"/>
            <a:ext cx="726633" cy="7266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B2177D-4D87-FD1A-C42E-ABDFF8CC7549}"/>
              </a:ext>
            </a:extLst>
          </p:cNvPr>
          <p:cNvSpPr txBox="1"/>
          <p:nvPr/>
        </p:nvSpPr>
        <p:spPr>
          <a:xfrm>
            <a:off x="8107539" y="3113097"/>
            <a:ext cx="3257027" cy="2715330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Remember to click the heart button to add a career profile to your Favourites.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DBC2D9-F644-B787-E6B5-914FE6F4E03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972"/>
          <a:stretch/>
        </p:blipFill>
        <p:spPr>
          <a:xfrm>
            <a:off x="827415" y="3113097"/>
            <a:ext cx="6642076" cy="2674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A8055EC-2787-D9F2-2D95-47A0F9B5AEE8}"/>
              </a:ext>
            </a:extLst>
          </p:cNvPr>
          <p:cNvSpPr txBox="1"/>
          <p:nvPr/>
        </p:nvSpPr>
        <p:spPr>
          <a:xfrm>
            <a:off x="3031190" y="4601349"/>
            <a:ext cx="2253191" cy="1188000"/>
          </a:xfrm>
          <a:prstGeom prst="rect">
            <a:avLst/>
          </a:prstGeom>
          <a:noFill/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2" name="Graphic 11" descr="Cursor with solid fill">
            <a:extLst>
              <a:ext uri="{FF2B5EF4-FFF2-40B4-BE49-F238E27FC236}">
                <a16:creationId xmlns:a16="http://schemas.microsoft.com/office/drawing/2014/main" id="{2444A412-DF42-7144-5760-6A29D03CE2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173288">
            <a:off x="3726866" y="5405513"/>
            <a:ext cx="550792" cy="550792"/>
          </a:xfrm>
          <a:prstGeom prst="rect">
            <a:avLst/>
          </a:prstGeom>
        </p:spPr>
      </p:pic>
      <p:pic>
        <p:nvPicPr>
          <p:cNvPr id="13" name="Graphic 12" descr="Heart with solid fill">
            <a:extLst>
              <a:ext uri="{FF2B5EF4-FFF2-40B4-BE49-F238E27FC236}">
                <a16:creationId xmlns:a16="http://schemas.microsoft.com/office/drawing/2014/main" id="{D245CBC1-3AC8-BC86-F68F-ED942BBE7C4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760809" y="28896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816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73422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43101</TotalTime>
  <Words>1486</Words>
  <Application>Microsoft Office PowerPoint</Application>
  <PresentationFormat>Widescreen</PresentationFormat>
  <Paragraphs>149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Open Sans</vt:lpstr>
      <vt:lpstr>Calibri Light</vt:lpstr>
      <vt:lpstr>Calibri</vt:lpstr>
      <vt:lpstr>Arial</vt:lpstr>
      <vt:lpstr>1_Office Theme</vt:lpstr>
      <vt:lpstr>2_Office Theme</vt:lpstr>
      <vt:lpstr>Office Theme</vt:lpstr>
      <vt:lpstr>3_Office Theme</vt:lpstr>
      <vt:lpstr>PowerPoint Presentation</vt:lpstr>
      <vt:lpstr>PowerPoint Presentation</vt:lpstr>
      <vt:lpstr>Using the Unifrog Careers library</vt:lpstr>
      <vt:lpstr>Using the Unifrog Careers library</vt:lpstr>
      <vt:lpstr>Using the Unifrog Careers library</vt:lpstr>
      <vt:lpstr>Using the Unifrog Careers library</vt:lpstr>
      <vt:lpstr>Using the Unifrog Careers library</vt:lpstr>
      <vt:lpstr>Exploring the Careers library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slide</dc:title>
  <dc:creator>Robyn Smith</dc:creator>
  <cp:lastModifiedBy>Emily Adkins</cp:lastModifiedBy>
  <cp:revision>1169</cp:revision>
  <dcterms:created xsi:type="dcterms:W3CDTF">2018-10-19T14:26:26Z</dcterms:created>
  <dcterms:modified xsi:type="dcterms:W3CDTF">2023-02-23T10:47:08Z</dcterms:modified>
</cp:coreProperties>
</file>