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  <p:sldMasterId id="2147483889" r:id="rId2"/>
  </p:sldMasterIdLst>
  <p:notesMasterIdLst>
    <p:notesMasterId r:id="rId36"/>
  </p:notesMasterIdLst>
  <p:handoutMasterIdLst>
    <p:handoutMasterId r:id="rId37"/>
  </p:handoutMasterIdLst>
  <p:sldIdLst>
    <p:sldId id="259" r:id="rId3"/>
    <p:sldId id="286" r:id="rId4"/>
    <p:sldId id="283" r:id="rId5"/>
    <p:sldId id="339" r:id="rId6"/>
    <p:sldId id="351" r:id="rId7"/>
    <p:sldId id="291" r:id="rId8"/>
    <p:sldId id="272" r:id="rId9"/>
    <p:sldId id="288" r:id="rId10"/>
    <p:sldId id="292" r:id="rId11"/>
    <p:sldId id="321" r:id="rId12"/>
    <p:sldId id="281" r:id="rId13"/>
    <p:sldId id="352" r:id="rId14"/>
    <p:sldId id="353" r:id="rId15"/>
    <p:sldId id="323" r:id="rId16"/>
    <p:sldId id="341" r:id="rId17"/>
    <p:sldId id="342" r:id="rId18"/>
    <p:sldId id="343" r:id="rId19"/>
    <p:sldId id="344" r:id="rId20"/>
    <p:sldId id="306" r:id="rId21"/>
    <p:sldId id="307" r:id="rId22"/>
    <p:sldId id="310" r:id="rId23"/>
    <p:sldId id="318" r:id="rId24"/>
    <p:sldId id="317" r:id="rId25"/>
    <p:sldId id="345" r:id="rId26"/>
    <p:sldId id="346" r:id="rId27"/>
    <p:sldId id="347" r:id="rId28"/>
    <p:sldId id="348" r:id="rId29"/>
    <p:sldId id="349" r:id="rId30"/>
    <p:sldId id="354" r:id="rId31"/>
    <p:sldId id="350" r:id="rId32"/>
    <p:sldId id="319" r:id="rId33"/>
    <p:sldId id="315" r:id="rId34"/>
    <p:sldId id="277" r:id="rId35"/>
  </p:sldIdLst>
  <p:sldSz cx="9144000" cy="6858000" type="screen4x3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632" autoAdjust="0"/>
  </p:normalViewPr>
  <p:slideViewPr>
    <p:cSldViewPr>
      <p:cViewPr>
        <p:scale>
          <a:sx n="83" d="100"/>
          <a:sy n="83" d="100"/>
        </p:scale>
        <p:origin x="-157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r">
              <a:defRPr sz="1300"/>
            </a:lvl1pPr>
          </a:lstStyle>
          <a:p>
            <a:fld id="{95D5DC50-1D47-4FE2-8FA3-1674AA36EF5F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r">
              <a:defRPr sz="1300"/>
            </a:lvl1pPr>
          </a:lstStyle>
          <a:p>
            <a:fld id="{459C224F-E2EF-4589-B9D7-3F15FCA7496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12214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r">
              <a:defRPr sz="1300"/>
            </a:lvl1pPr>
          </a:lstStyle>
          <a:p>
            <a:fld id="{62EFD233-2085-458A-A03D-413344AC2D87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1173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25" tIns="48312" rIns="96625" bIns="48312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760397"/>
            <a:ext cx="5510530" cy="4509850"/>
          </a:xfrm>
          <a:prstGeom prst="rect">
            <a:avLst/>
          </a:prstGeom>
        </p:spPr>
        <p:txBody>
          <a:bodyPr vert="horz" lIns="96625" tIns="48312" rIns="96625" bIns="4831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r">
              <a:defRPr sz="1300"/>
            </a:lvl1pPr>
          </a:lstStyle>
          <a:p>
            <a:fld id="{9E0D9457-518D-42B9-A369-F4677C9C387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287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D9457-518D-42B9-A369-F4677C9C3870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9683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D9457-518D-42B9-A369-F4677C9C3870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9683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451100" y="750888"/>
            <a:ext cx="1868488" cy="14017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8496" y="2239018"/>
            <a:ext cx="5511174" cy="731487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Tx/>
              <a:buChar char="•"/>
            </a:pPr>
            <a:endParaRPr lang="en-GB" alt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300">
                <a:solidFill>
                  <a:schemeClr val="tx1"/>
                </a:solidFill>
                <a:latin typeface="Calibri" pitchFamily="34" charset="0"/>
              </a:defRPr>
            </a:lvl1pPr>
            <a:lvl2pPr marL="785075" indent="-301952">
              <a:spcBef>
                <a:spcPct val="30000"/>
              </a:spcBef>
              <a:defRPr sz="1300">
                <a:solidFill>
                  <a:schemeClr val="tx1"/>
                </a:solidFill>
                <a:latin typeface="Calibri" pitchFamily="34" charset="0"/>
              </a:defRPr>
            </a:lvl2pPr>
            <a:lvl3pPr marL="1207808" indent="-241562">
              <a:spcBef>
                <a:spcPct val="30000"/>
              </a:spcBef>
              <a:defRPr sz="1300">
                <a:solidFill>
                  <a:schemeClr val="tx1"/>
                </a:solidFill>
                <a:latin typeface="Calibri" pitchFamily="34" charset="0"/>
              </a:defRPr>
            </a:lvl3pPr>
            <a:lvl4pPr marL="1690931" indent="-241562">
              <a:spcBef>
                <a:spcPct val="30000"/>
              </a:spcBef>
              <a:defRPr sz="1300">
                <a:solidFill>
                  <a:schemeClr val="tx1"/>
                </a:solidFill>
                <a:latin typeface="Calibri" pitchFamily="34" charset="0"/>
              </a:defRPr>
            </a:lvl4pPr>
            <a:lvl5pPr marL="2174055" indent="-241562">
              <a:spcBef>
                <a:spcPct val="30000"/>
              </a:spcBef>
              <a:defRPr sz="1300">
                <a:solidFill>
                  <a:schemeClr val="tx1"/>
                </a:solidFill>
                <a:latin typeface="Calibri" pitchFamily="34" charset="0"/>
              </a:defRPr>
            </a:lvl5pPr>
            <a:lvl6pPr marL="2657178" indent="-24156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itchFamily="34" charset="0"/>
              </a:defRPr>
            </a:lvl6pPr>
            <a:lvl7pPr marL="3140301" indent="-24156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itchFamily="34" charset="0"/>
              </a:defRPr>
            </a:lvl7pPr>
            <a:lvl8pPr marL="3623424" indent="-24156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itchFamily="34" charset="0"/>
              </a:defRPr>
            </a:lvl8pPr>
            <a:lvl9pPr marL="4106548" indent="-241562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66C01F62-097D-4AA9-8D74-4CC92D0129A8}" type="slidenum">
              <a:rPr lang="en-GB" altLang="en-US" smtClean="0">
                <a:solidFill>
                  <a:prstClr val="black"/>
                </a:solidFill>
              </a:rPr>
              <a:pPr>
                <a:spcBef>
                  <a:spcPct val="0"/>
                </a:spcBef>
              </a:pPr>
              <a:t>11</a:t>
            </a:fld>
            <a:endParaRPr lang="en-GB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4819"/>
            <a:ext cx="2971800" cy="663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 descr="Lambeth 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43736" y="6084379"/>
            <a:ext cx="2000264" cy="77362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1066800"/>
          </a:xfrm>
        </p:spPr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785926"/>
            <a:ext cx="8229600" cy="432511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00562" y="6400800"/>
            <a:ext cx="957264" cy="457200"/>
          </a:xfrm>
        </p:spPr>
        <p:txBody>
          <a:bodyPr/>
          <a:lstStyle/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43240" y="6400800"/>
            <a:ext cx="1325880" cy="4572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0668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0034" y="1785927"/>
            <a:ext cx="4038600" cy="4357717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85927"/>
            <a:ext cx="4038600" cy="4357718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4819"/>
            <a:ext cx="2971800" cy="663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 descr="Lambeth 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43736" y="6084379"/>
            <a:ext cx="2000264" cy="77362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401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sz="4000">
                <a:latin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0781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14173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4000">
                <a:latin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9736"/>
            <a:ext cx="8229600" cy="3350907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</a:defRPr>
            </a:lvl1pPr>
            <a:lvl2pPr>
              <a:defRPr>
                <a:latin typeface="Arial"/>
              </a:defRPr>
            </a:lvl2pPr>
            <a:lvl3pPr>
              <a:defRPr>
                <a:latin typeface="Arial"/>
              </a:defRPr>
            </a:lvl3pPr>
            <a:lvl4pPr>
              <a:defRPr>
                <a:latin typeface="Arial"/>
              </a:defRPr>
            </a:lvl4pPr>
            <a:lvl5pPr>
              <a:defRPr>
                <a:latin typeface="Arial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023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079619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14173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4000">
                <a:latin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439737"/>
            <a:ext cx="4038600" cy="3092588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Arial"/>
              </a:defRPr>
            </a:lvl1pPr>
            <a:lvl2pPr>
              <a:defRPr sz="2400">
                <a:latin typeface="Arial"/>
              </a:defRPr>
            </a:lvl2pPr>
            <a:lvl3pPr>
              <a:defRPr sz="2000">
                <a:latin typeface="Arial"/>
              </a:defRPr>
            </a:lvl3pPr>
            <a:lvl4pPr>
              <a:defRPr sz="1800">
                <a:latin typeface="Arial"/>
              </a:defRPr>
            </a:lvl4pPr>
            <a:lvl5pPr>
              <a:defRPr sz="1800">
                <a:latin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439737"/>
            <a:ext cx="4038600" cy="3092588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Arial"/>
              </a:defRPr>
            </a:lvl1pPr>
            <a:lvl2pPr>
              <a:defRPr sz="2400">
                <a:latin typeface="Arial"/>
              </a:defRPr>
            </a:lvl2pPr>
            <a:lvl3pPr>
              <a:defRPr sz="2000">
                <a:latin typeface="Arial"/>
              </a:defRPr>
            </a:lvl3pPr>
            <a:lvl4pPr>
              <a:defRPr sz="1800">
                <a:latin typeface="Arial"/>
              </a:defRPr>
            </a:lvl4pPr>
            <a:lvl5pPr>
              <a:defRPr sz="1800">
                <a:latin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5334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99823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latin typeface="Arial"/>
                <a:cs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360297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0">
                <a:latin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000059"/>
            <a:ext cx="4040188" cy="3314396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/>
              </a:defRPr>
            </a:lvl1pPr>
            <a:lvl2pPr>
              <a:defRPr sz="2000">
                <a:latin typeface="Arial"/>
              </a:defRPr>
            </a:lvl2pPr>
            <a:lvl3pPr>
              <a:defRPr sz="1800">
                <a:latin typeface="Arial"/>
              </a:defRPr>
            </a:lvl3pPr>
            <a:lvl4pPr>
              <a:defRPr sz="1600">
                <a:latin typeface="Arial"/>
              </a:defRPr>
            </a:lvl4pPr>
            <a:lvl5pPr>
              <a:defRPr sz="1600">
                <a:latin typeface="Arial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2360297"/>
            <a:ext cx="4041775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0">
                <a:latin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3000059"/>
            <a:ext cx="4041775" cy="3314396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/>
              </a:defRPr>
            </a:lvl1pPr>
            <a:lvl2pPr>
              <a:defRPr sz="2000">
                <a:latin typeface="Arial"/>
              </a:defRPr>
            </a:lvl2pPr>
            <a:lvl3pPr>
              <a:defRPr sz="1800">
                <a:latin typeface="Arial"/>
              </a:defRPr>
            </a:lvl3pPr>
            <a:lvl4pPr>
              <a:defRPr sz="1600">
                <a:latin typeface="Arial"/>
              </a:defRPr>
            </a:lvl4pPr>
            <a:lvl5pPr>
              <a:defRPr sz="1600">
                <a:latin typeface="Arial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4829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20892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4000">
                <a:latin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8700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55679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1061976"/>
            <a:ext cx="3008313" cy="882963"/>
          </a:xfrm>
          <a:prstGeom prst="rect">
            <a:avLst/>
          </a:prstGeom>
        </p:spPr>
        <p:txBody>
          <a:bodyPr anchor="b"/>
          <a:lstStyle>
            <a:lvl1pPr algn="l">
              <a:defRPr sz="2000" b="0">
                <a:latin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Arial"/>
              </a:defRPr>
            </a:lvl1pPr>
            <a:lvl2pPr>
              <a:defRPr sz="2800">
                <a:latin typeface="Arial"/>
              </a:defRPr>
            </a:lvl2pPr>
            <a:lvl3pPr>
              <a:defRPr sz="2400">
                <a:latin typeface="Arial"/>
              </a:defRPr>
            </a:lvl3pPr>
            <a:lvl4pPr>
              <a:defRPr sz="2000">
                <a:latin typeface="Arial"/>
              </a:defRPr>
            </a:lvl4pPr>
            <a:lvl5pPr>
              <a:defRPr sz="2000">
                <a:latin typeface="Arial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2045023"/>
            <a:ext cx="3008313" cy="408114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1196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  <a:prstGeom prst="rect">
            <a:avLst/>
          </a:prstGeom>
        </p:spPr>
        <p:txBody>
          <a:bodyPr anchor="b"/>
          <a:lstStyle>
            <a:lvl1pPr algn="l">
              <a:defRPr sz="2000" b="0">
                <a:latin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148083"/>
            <a:ext cx="5486400" cy="35794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Arial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663069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54263"/>
            <a:ext cx="8229600" cy="3945843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/>
              </a:defRPr>
            </a:lvl1pPr>
            <a:lvl2pPr>
              <a:defRPr>
                <a:latin typeface="Arial"/>
              </a:defRPr>
            </a:lvl2pPr>
            <a:lvl3pPr>
              <a:defRPr>
                <a:latin typeface="Arial"/>
              </a:defRPr>
            </a:lvl3pPr>
            <a:lvl4pPr>
              <a:defRPr>
                <a:latin typeface="Arial"/>
              </a:defRPr>
            </a:lvl4pPr>
            <a:lvl5pPr>
              <a:defRPr>
                <a:latin typeface="Arial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1045652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>
                <a:latin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071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image" Target="../media/image4.jpe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500034" y="1785926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14876" y="6400800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F0605BA-AAC3-4479-9E1F-FEC4CF94C69D}" type="datetimeFigureOut">
              <a:rPr lang="en-GB" smtClean="0"/>
              <a:pPr/>
              <a:t>27/02/2017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357554" y="6400800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3CAC98D9-9A25-4343-B6E6-8A06A3BA039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20" name="Picture 3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4819"/>
            <a:ext cx="2971800" cy="663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0" descr="Lambeth Logo.pn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7143736" y="6084379"/>
            <a:ext cx="2000264" cy="77362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  <p:sldLayoutId id="2147483660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G.jpg"/>
          <p:cNvPicPr>
            <a:picLocks noChangeAspect="1"/>
          </p:cNvPicPr>
          <p:nvPr userDrawn="1"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821"/>
          <a:stretch/>
        </p:blipFill>
        <p:spPr>
          <a:xfrm>
            <a:off x="0" y="6176469"/>
            <a:ext cx="9144000" cy="681531"/>
          </a:xfrm>
          <a:prstGeom prst="rect">
            <a:avLst/>
          </a:prstGeom>
        </p:spPr>
      </p:pic>
      <p:pic>
        <p:nvPicPr>
          <p:cNvPr id="3" name="Picture 2" descr="Grows.jp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04" y="223111"/>
            <a:ext cx="2435316" cy="764080"/>
          </a:xfrm>
          <a:prstGeom prst="rect">
            <a:avLst/>
          </a:prstGeom>
        </p:spPr>
      </p:pic>
      <p:pic>
        <p:nvPicPr>
          <p:cNvPr id="6" name="Picture 5" descr="URL_white.png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702" y="6455849"/>
            <a:ext cx="1422399" cy="21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377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hyperlink" Target="https://www.google.com/url?sa=i&amp;rct=j&amp;q=&amp;esrc=s&amp;source=images&amp;cd=&amp;cad=rja&amp;uact=8&amp;docid=50_Iu0ZPdtQebM&amp;tbnid=j5ZMo-Mt9-LW-M:&amp;ved=0CAUQjRw&amp;url=https://www.plotr.co.uk/schools&amp;ei=6HmpU6CTOMTY7Ab06YGwDQ&amp;bvm=bv.69620078,d.ZGU&amp;psig=AFQjCNE7T8C1gm1m9uBdlZgBsh98120qEQ&amp;ust=1403702117317573" TargetMode="External"/><Relationship Id="rId18" Type="http://schemas.openxmlformats.org/officeDocument/2006/relationships/image" Target="../media/image18.png"/><Relationship Id="rId3" Type="http://schemas.openxmlformats.org/officeDocument/2006/relationships/hyperlink" Target="http://images.google.com/url?sa=i&amp;rct=j&amp;q=barclays+life+skills&amp;source=images&amp;cd=&amp;cad=rja&amp;docid=w7n8xa7edYLlIM&amp;tbnid=qAltXO1IUBp5BM:&amp;ved=0CAUQjRw&amp;url=http://www.businessofsoccer.com/2013/05/08/grassroots-gem-lifeskills-program-created-with-barclays/&amp;ei=r-ydUZlKrJTRBdaygcAM&amp;bvm=bv.46865395,d.ZG4&amp;psig=AFQjCNFBn119piiPG7geqUMqbfwTKDU_MQ&amp;ust=1369390599901720" TargetMode="External"/><Relationship Id="rId7" Type="http://schemas.openxmlformats.org/officeDocument/2006/relationships/hyperlink" Target="http://images.google.com/url?sa=i&amp;rct=j&amp;q=bitc+business+class&amp;source=images&amp;cd=&amp;cad=rja&amp;docid=sUKQaGAAbBosMM&amp;tbnid=OELKk1839l5auM:&amp;ved=0CAUQjRw&amp;url=http://www.bizweek2013.co.uk/events/92&amp;ei=B-6dUaS_BObP0QWe2oHIAw&amp;bvm=bv.46865395,d.ZGU&amp;psig=AFQjCNFhyTDe0hHLahS5z2lP2CLIFiU2JQ&amp;ust=1369390974131450" TargetMode="External"/><Relationship Id="rId12" Type="http://schemas.openxmlformats.org/officeDocument/2006/relationships/image" Target="../media/image13.jpe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jpeg"/><Relationship Id="rId11" Type="http://schemas.openxmlformats.org/officeDocument/2006/relationships/hyperlink" Target="http://www.google.com/url?sa=i&amp;rct=j&amp;q=&amp;esrc=s&amp;source=images&amp;cd=&amp;cad=rja&amp;uact=8&amp;docid=FV0kkt1V6ZAECM&amp;tbnid=yOu7D8Xe4eVW3M:&amp;ved=0CAUQjRw&amp;url=http://www.paigntoncommunitycollege.com/careers-research/&amp;ei=FnipU-7EJYze7AaJhoDoBg&amp;bvm=bv.69620078,d.ZGU&amp;psig=AFQjCNFY0AnnBC47PqPZpJbmcFdNgLUoGQ&amp;ust=1403701650712309" TargetMode="External"/><Relationship Id="rId5" Type="http://schemas.openxmlformats.org/officeDocument/2006/relationships/hyperlink" Target="http://images.google.com/url?sa=i&amp;rct=j&amp;q=inspiring+the+future&amp;source=images&amp;cd=&amp;cad=rja&amp;docid=BS03g0CfpgXVNM&amp;tbnid=agfrAt4Em0vFSM:&amp;ved=0CAUQjRw&amp;url=http://www.cips.org/en/aboutcips/volunteeringandengaging/Presidents-Theme/Inspiring-the-Future/&amp;ei=fO2dUY2GAuqN0AXs_IDAAQ&amp;bvm=bv.46865395,d.ZG4&amp;psig=AFQjCNGHc3ZriUa1KdOfSKkSL4jtD3fNbw&amp;ust=1369390841129746" TargetMode="External"/><Relationship Id="rId15" Type="http://schemas.openxmlformats.org/officeDocument/2006/relationships/image" Target="../media/image15.png"/><Relationship Id="rId10" Type="http://schemas.openxmlformats.org/officeDocument/2006/relationships/image" Target="../media/image12.jpeg"/><Relationship Id="rId19" Type="http://schemas.openxmlformats.org/officeDocument/2006/relationships/image" Target="../media/image19.png"/><Relationship Id="rId4" Type="http://schemas.openxmlformats.org/officeDocument/2006/relationships/image" Target="../media/image9.png"/><Relationship Id="rId9" Type="http://schemas.openxmlformats.org/officeDocument/2006/relationships/hyperlink" Target="http://www.google.com/url?sa=i&amp;rct=j&amp;q=&amp;esrc=s&amp;source=images&amp;cd=&amp;cad=rja&amp;uact=8&amp;docid=GM_DInaEOtSWvM&amp;tbnid=Ad55c6ZZkwVM8M:&amp;ved=0CAUQjRw&amp;url=http://vle.westking.ac.uk/mod/page/view.php?id=17445&amp;ei=aHepU_KdJJDy7AaEsoHYBQ&amp;bvm=bv.69620078,d.ZGU&amp;psig=AFQjCNFpFDbVtnXyqPLEQSZg0F3GXe-CiQ&amp;ust=1403701470533070" TargetMode="External"/><Relationship Id="rId1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etingofar.gov.uk/" TargetMode="External"/><Relationship Id="rId13" Type="http://schemas.openxmlformats.org/officeDocument/2006/relationships/hyperlink" Target="http://www.heinlondon.ac.uk/" TargetMode="External"/><Relationship Id="rId18" Type="http://schemas.openxmlformats.org/officeDocument/2006/relationships/hyperlink" Target="http://www.worldskillsuk.org/the-skills-show" TargetMode="External"/><Relationship Id="rId3" Type="http://schemas.openxmlformats.org/officeDocument/2006/relationships/hyperlink" Target="http://www.stem.org.uk/" TargetMode="External"/><Relationship Id="rId7" Type="http://schemas.openxmlformats.org/officeDocument/2006/relationships/hyperlink" Target="https://londonambitionsportal.london.gov.uk/" TargetMode="External"/><Relationship Id="rId12" Type="http://schemas.openxmlformats.org/officeDocument/2006/relationships/hyperlink" Target="http://www.aimhigherwm.ac.uk/images/files/where-can-science-take-me-booklet.pdf" TargetMode="External"/><Relationship Id="rId17" Type="http://schemas.openxmlformats.org/officeDocument/2006/relationships/hyperlink" Target="https://nationalcareersservice.direct.gov.uk/job-profiles/home" TargetMode="External"/><Relationship Id="rId2" Type="http://schemas.openxmlformats.org/officeDocument/2006/relationships/hyperlink" Target="http://www.cegnet.co.uk/uploads/resources/Careers_using_maths.pdf" TargetMode="External"/><Relationship Id="rId16" Type="http://schemas.openxmlformats.org/officeDocument/2006/relationships/hyperlink" Target="http://www.barclayslifeskills.com/teachers/support/digital-tools-for-educators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www.tunnelworks.co.uk/" TargetMode="External"/><Relationship Id="rId11" Type="http://schemas.openxmlformats.org/officeDocument/2006/relationships/hyperlink" Target="https://successatschool.org/advice/subjects" TargetMode="External"/><Relationship Id="rId5" Type="http://schemas.openxmlformats.org/officeDocument/2006/relationships/hyperlink" Target="http://www.stem.org.uk/stem-ambassador-hub-london/teachers" TargetMode="External"/><Relationship Id="rId15" Type="http://schemas.openxmlformats.org/officeDocument/2006/relationships/hyperlink" Target="http://www.tunnelworks.co.uk/skills.php" TargetMode="External"/><Relationship Id="rId10" Type="http://schemas.openxmlformats.org/officeDocument/2006/relationships/hyperlink" Target="http://www.careersbox.co.uk/" TargetMode="External"/><Relationship Id="rId4" Type="http://schemas.openxmlformats.org/officeDocument/2006/relationships/hyperlink" Target="http://www.futuremorph.org/teachers" TargetMode="External"/><Relationship Id="rId9" Type="http://schemas.openxmlformats.org/officeDocument/2006/relationships/hyperlink" Target="http://icould.com/" TargetMode="External"/><Relationship Id="rId14" Type="http://schemas.openxmlformats.org/officeDocument/2006/relationships/hyperlink" Target="http://www.barclayslifeskills.com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tv.careersbox.co.uk/sector.php?sector=42" TargetMode="External"/><Relationship Id="rId3" Type="http://schemas.openxmlformats.org/officeDocument/2006/relationships/hyperlink" Target="https://successatschool.org/advice/subjects" TargetMode="External"/><Relationship Id="rId7" Type="http://schemas.openxmlformats.org/officeDocument/2006/relationships/hyperlink" Target="http://icould.com/stories/subject/english/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ationalcareersservice.direct.gov.uk/job-profiles/education-and-training" TargetMode="External"/><Relationship Id="rId5" Type="http://schemas.openxmlformats.org/officeDocument/2006/relationships/hyperlink" Target="https://nationalcareersservice.direct.gov.uk/job-profiles/marketing-selling-and-advertising" TargetMode="External"/><Relationship Id="rId4" Type="http://schemas.openxmlformats.org/officeDocument/2006/relationships/hyperlink" Target="https://www.prospects.ac.uk/careers-advice/what-can-i-do-with-my-degree/english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nationalcareersservice.direct.gov.uk/job-profiles/financial-services" TargetMode="External"/><Relationship Id="rId13" Type="http://schemas.openxmlformats.org/officeDocument/2006/relationships/hyperlink" Target="http://tv.careersbox.co.uk/sector.php?sector=45" TargetMode="External"/><Relationship Id="rId3" Type="http://schemas.openxmlformats.org/officeDocument/2006/relationships/hyperlink" Target="http://www.futuremorph.org/teachers" TargetMode="External"/><Relationship Id="rId7" Type="http://schemas.openxmlformats.org/officeDocument/2006/relationships/hyperlink" Target="http://www.cegnet.co.uk/uploads/resources/Careers_using_maths.pdf" TargetMode="External"/><Relationship Id="rId12" Type="http://schemas.openxmlformats.org/officeDocument/2006/relationships/hyperlink" Target="http://icould.com/stories/subject/maths/" TargetMode="External"/><Relationship Id="rId2" Type="http://schemas.openxmlformats.org/officeDocument/2006/relationships/hyperlink" Target="http://www.stem.org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omorrowsengineers.org.uk/" TargetMode="External"/><Relationship Id="rId11" Type="http://schemas.openxmlformats.org/officeDocument/2006/relationships/hyperlink" Target="https://successatschool.org/advice/subjects" TargetMode="External"/><Relationship Id="rId5" Type="http://schemas.openxmlformats.org/officeDocument/2006/relationships/hyperlink" Target="http://www.tunnelworks.co.uk/" TargetMode="External"/><Relationship Id="rId10" Type="http://schemas.openxmlformats.org/officeDocument/2006/relationships/hyperlink" Target="https://www.prospects.ac.uk/careers-advice/what-can-i-do-with-my-degree/mathematics" TargetMode="External"/><Relationship Id="rId4" Type="http://schemas.openxmlformats.org/officeDocument/2006/relationships/hyperlink" Target="https://www.stem.org.uk/stem-ambassador-hub-london" TargetMode="External"/><Relationship Id="rId9" Type="http://schemas.openxmlformats.org/officeDocument/2006/relationships/hyperlink" Target="https://successatschool.org/careerzonesummary/19/Banking-Finance" TargetMode="External"/><Relationship Id="rId1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nationalcareersservice.direct.gov.uk/job-profiles/science-and-research" TargetMode="External"/><Relationship Id="rId13" Type="http://schemas.openxmlformats.org/officeDocument/2006/relationships/image" Target="../media/image25.png"/><Relationship Id="rId3" Type="http://schemas.openxmlformats.org/officeDocument/2006/relationships/hyperlink" Target="http://www.futuremorph.org/teachers" TargetMode="External"/><Relationship Id="rId7" Type="http://schemas.openxmlformats.org/officeDocument/2006/relationships/hyperlink" Target="https://www.prospects.ac.uk/careers-advice/what-can-i-do-with-my-degree" TargetMode="External"/><Relationship Id="rId12" Type="http://schemas.openxmlformats.org/officeDocument/2006/relationships/hyperlink" Target="http://tv.careersbox.co.uk/sector.php?sector=47" TargetMode="External"/><Relationship Id="rId2" Type="http://schemas.openxmlformats.org/officeDocument/2006/relationships/hyperlink" Target="http://www.stem.org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omorrowsengineers.org.uk/" TargetMode="External"/><Relationship Id="rId11" Type="http://schemas.openxmlformats.org/officeDocument/2006/relationships/hyperlink" Target="http://icould.com/stories/subject/science-curriculum/" TargetMode="External"/><Relationship Id="rId5" Type="http://schemas.openxmlformats.org/officeDocument/2006/relationships/hyperlink" Target="http://www.tunnelworks.co.uk/" TargetMode="External"/><Relationship Id="rId15" Type="http://schemas.openxmlformats.org/officeDocument/2006/relationships/image" Target="../media/image27.png"/><Relationship Id="rId10" Type="http://schemas.openxmlformats.org/officeDocument/2006/relationships/hyperlink" Target="https://successatschool.org/advice/subjects" TargetMode="External"/><Relationship Id="rId4" Type="http://schemas.openxmlformats.org/officeDocument/2006/relationships/hyperlink" Target="https://www.stem.org.uk/stem-ambassador-hub-london" TargetMode="External"/><Relationship Id="rId9" Type="http://schemas.openxmlformats.org/officeDocument/2006/relationships/hyperlink" Target="https://nationalcareersservice.direct.gov.uk/job-profiles/manufacturing-and-engineering" TargetMode="External"/><Relationship Id="rId1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spects.ac.uk/careers-advice/what-can-i-do-with-my-degree/modern-languages" TargetMode="External"/><Relationship Id="rId7" Type="http://schemas.openxmlformats.org/officeDocument/2006/relationships/image" Target="../media/image33.png"/><Relationship Id="rId2" Type="http://schemas.openxmlformats.org/officeDocument/2006/relationships/hyperlink" Target="https://www.brightknowledge.org/knowledge-bank/modern-languages/careers-in-modern-languages/what-can-i-do-with-a-language-degre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v.careersbox.co.uk/films/teaching/" TargetMode="External"/><Relationship Id="rId5" Type="http://schemas.openxmlformats.org/officeDocument/2006/relationships/hyperlink" Target="http://icould.com/stories/subject/modern-languages/" TargetMode="External"/><Relationship Id="rId4" Type="http://schemas.openxmlformats.org/officeDocument/2006/relationships/hyperlink" Target="https://successatschool.org/advice/subjects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hyperlink" Target="https://www.prospects.ac.uk/careers-advice/what-can-i-do-with-my-degree/performing-arts-dance-drama" TargetMode="External"/><Relationship Id="rId7" Type="http://schemas.openxmlformats.org/officeDocument/2006/relationships/hyperlink" Target="http://tv.careersbox.co.uk/sector.php?sector=42" TargetMode="External"/><Relationship Id="rId2" Type="http://schemas.openxmlformats.org/officeDocument/2006/relationships/hyperlink" Target="https://nationalcareersservice.direct.gov.uk/job-profiles/performing-arts-broadcast-and-medi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could.com/stories/subject/music-curriculum-subject/" TargetMode="External"/><Relationship Id="rId5" Type="http://schemas.openxmlformats.org/officeDocument/2006/relationships/hyperlink" Target="http://icould.com/stories/subject/drama-and-theatre-studies/" TargetMode="External"/><Relationship Id="rId4" Type="http://schemas.openxmlformats.org/officeDocument/2006/relationships/hyperlink" Target="https://successatschool.org/advice/subjects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icould.com/stories/subject/design-technology/" TargetMode="External"/><Relationship Id="rId3" Type="http://schemas.openxmlformats.org/officeDocument/2006/relationships/hyperlink" Target="http://www.creative-choices.co.uk/" TargetMode="External"/><Relationship Id="rId7" Type="http://schemas.openxmlformats.org/officeDocument/2006/relationships/hyperlink" Target="http://icould.com/stories/subject/art-and-design/" TargetMode="External"/><Relationship Id="rId2" Type="http://schemas.openxmlformats.org/officeDocument/2006/relationships/hyperlink" Target="https://creativeskillset.org/who_we_help/young_creative_talen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rospects.ac.uk/careers-advice/what-can-i-do-with-my-degree" TargetMode="External"/><Relationship Id="rId5" Type="http://schemas.openxmlformats.org/officeDocument/2006/relationships/hyperlink" Target="https://successatschool.org/careerzonesummary/1/Art-Design" TargetMode="External"/><Relationship Id="rId10" Type="http://schemas.openxmlformats.org/officeDocument/2006/relationships/image" Target="../media/image35.png"/><Relationship Id="rId4" Type="http://schemas.openxmlformats.org/officeDocument/2006/relationships/hyperlink" Target="https://nationalcareersservice.direct.gov.uk/job-profiles/arts-crafts-and-design" TargetMode="External"/><Relationship Id="rId9" Type="http://schemas.openxmlformats.org/officeDocument/2006/relationships/hyperlink" Target="http://tv.careersbox.co.uk/sector.php?sector=42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icould.com/stories/subject/sports-science-and-pe/" TargetMode="External"/><Relationship Id="rId3" Type="http://schemas.openxmlformats.org/officeDocument/2006/relationships/hyperlink" Target="https://nationalcareersservice.direct.gov.uk/job-profiles/sport-leisure-and-tourism" TargetMode="External"/><Relationship Id="rId7" Type="http://schemas.openxmlformats.org/officeDocument/2006/relationships/hyperlink" Target="https://successatschool.org/advicedetails/562/Why-Study-Physical-Education-PE-?" TargetMode="External"/><Relationship Id="rId2" Type="http://schemas.openxmlformats.org/officeDocument/2006/relationships/hyperlink" Target="http://www.hepi.ac.uk/2017/02/23/3858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rospects.ac.uk/careers-advice/what-can-i-do-with-my-degree" TargetMode="External"/><Relationship Id="rId5" Type="http://schemas.openxmlformats.org/officeDocument/2006/relationships/hyperlink" Target="https://nationalcareersservice.direct.gov.uk/job-profiles/social-services" TargetMode="External"/><Relationship Id="rId10" Type="http://schemas.openxmlformats.org/officeDocument/2006/relationships/hyperlink" Target="http://tv.careersbox.co.uk/sector.php?sector=43" TargetMode="External"/><Relationship Id="rId4" Type="http://schemas.openxmlformats.org/officeDocument/2006/relationships/hyperlink" Target="https://nationalcareersservice.direct.gov.uk/job-profiles/medicine-and-nursing" TargetMode="External"/><Relationship Id="rId9" Type="http://schemas.openxmlformats.org/officeDocument/2006/relationships/hyperlink" Target="http://icould.com/stories/subject/health-and-social-care/" TargetMode="Externa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icould.com/stories/subject/computing/" TargetMode="External"/><Relationship Id="rId3" Type="http://schemas.openxmlformats.org/officeDocument/2006/relationships/hyperlink" Target="https://nationalcareersservice.direct.gov.uk/job-profiles/administrative-and-clerical" TargetMode="External"/><Relationship Id="rId7" Type="http://schemas.openxmlformats.org/officeDocument/2006/relationships/hyperlink" Target="https://successatschool.org/advice/subjects" TargetMode="External"/><Relationship Id="rId2" Type="http://schemas.openxmlformats.org/officeDocument/2006/relationships/hyperlink" Target="http://www.barclayslifeskills.com/teachers/support/digital-tools-for-educator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rospects.ac.uk/careers-advice/what-can-i-do-with-my-degree" TargetMode="External"/><Relationship Id="rId5" Type="http://schemas.openxmlformats.org/officeDocument/2006/relationships/hyperlink" Target="https://nationalcareersservice.direct.gov.uk/job-profiles/social-services" TargetMode="External"/><Relationship Id="rId10" Type="http://schemas.openxmlformats.org/officeDocument/2006/relationships/hyperlink" Target="http://icould.com/stories/subject/psychology/" TargetMode="External"/><Relationship Id="rId4" Type="http://schemas.openxmlformats.org/officeDocument/2006/relationships/hyperlink" Target="https://nationalcareersservice.direct.gov.uk/job-profiles/information-technology-and-information-management" TargetMode="External"/><Relationship Id="rId9" Type="http://schemas.openxmlformats.org/officeDocument/2006/relationships/hyperlink" Target="http://icould.com/stories/subject/business-studies-and-economics/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successatschool.org/advice/subjects" TargetMode="External"/><Relationship Id="rId13" Type="http://schemas.openxmlformats.org/officeDocument/2006/relationships/image" Target="../media/image37.png"/><Relationship Id="rId3" Type="http://schemas.openxmlformats.org/officeDocument/2006/relationships/hyperlink" Target="http://www.globalgeneration.org.uk/" TargetMode="External"/><Relationship Id="rId7" Type="http://schemas.openxmlformats.org/officeDocument/2006/relationships/hyperlink" Target="https://www.rgs.org/NR/rdonlyres/F555626F-47D0-4331-A38B-30867D1AFE6D/0/CareerseducationRGSsite.pdf" TargetMode="External"/><Relationship Id="rId12" Type="http://schemas.openxmlformats.org/officeDocument/2006/relationships/hyperlink" Target="http://icould.com/stories/subject/religious-studies/" TargetMode="External"/><Relationship Id="rId2" Type="http://schemas.openxmlformats.org/officeDocument/2006/relationships/hyperlink" Target="http://www.tunnelworks.co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rospects.ac.uk/careers-advice/what-can-i-do-with-my-degree" TargetMode="External"/><Relationship Id="rId11" Type="http://schemas.openxmlformats.org/officeDocument/2006/relationships/hyperlink" Target="http://icould.com/stories/subject/sociology/" TargetMode="External"/><Relationship Id="rId5" Type="http://schemas.openxmlformats.org/officeDocument/2006/relationships/hyperlink" Target="https://nationalcareersservice.direct.gov.uk/job-profiles/environmental-sciences" TargetMode="External"/><Relationship Id="rId10" Type="http://schemas.openxmlformats.org/officeDocument/2006/relationships/hyperlink" Target="http://icould.com/stories/subject/history/" TargetMode="External"/><Relationship Id="rId4" Type="http://schemas.openxmlformats.org/officeDocument/2006/relationships/hyperlink" Target="https://nationalcareersservice.direct.gov.uk/job-profiles/social-services" TargetMode="External"/><Relationship Id="rId9" Type="http://schemas.openxmlformats.org/officeDocument/2006/relationships/hyperlink" Target="http://icould.com/stories/subject/geography/" TargetMode="External"/><Relationship Id="rId1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28596" y="2143116"/>
            <a:ext cx="8458200" cy="1470025"/>
          </a:xfrm>
        </p:spPr>
        <p:txBody>
          <a:bodyPr/>
          <a:lstStyle/>
          <a:p>
            <a:r>
              <a:rPr lang="en-GB" dirty="0" smtClean="0"/>
              <a:t>Every Subject Teacher is a Careers Teacher?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i="1" dirty="0" smtClean="0"/>
              <a:t>The Norwood School</a:t>
            </a:r>
            <a:endParaRPr lang="en-GB" dirty="0" smtClean="0"/>
          </a:p>
          <a:p>
            <a:r>
              <a:rPr lang="en-GB" i="1" dirty="0" smtClean="0"/>
              <a:t>Claire Nix &amp; Trevor Bottomley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866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76672"/>
            <a:ext cx="903649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dirty="0" smtClean="0"/>
          </a:p>
          <a:p>
            <a:pPr algn="ctr"/>
            <a:r>
              <a:rPr lang="en-GB" sz="4000" b="1" dirty="0" smtClean="0">
                <a:solidFill>
                  <a:schemeClr val="accent6">
                    <a:lumMod val="75000"/>
                  </a:schemeClr>
                </a:solidFill>
              </a:rPr>
              <a:t>Objectives</a:t>
            </a:r>
          </a:p>
          <a:p>
            <a:pPr algn="ctr"/>
            <a:endParaRPr lang="en-GB" sz="3600" dirty="0" smtClean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chemeClr val="accent2">
                    <a:lumMod val="75000"/>
                  </a:schemeClr>
                </a:solidFill>
              </a:rPr>
              <a:t>To help embed career learning within subjects.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chemeClr val="accent2">
                    <a:lumMod val="75000"/>
                  </a:schemeClr>
                </a:solidFill>
              </a:rPr>
              <a:t>Provide departments with resources to do this.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chemeClr val="accent2">
                    <a:lumMod val="75000"/>
                  </a:schemeClr>
                </a:solidFill>
              </a:rPr>
              <a:t>To share ideas and record best practice </a:t>
            </a:r>
            <a:r>
              <a:rPr lang="en-GB" sz="3600" dirty="0" smtClean="0">
                <a:solidFill>
                  <a:schemeClr val="accent2">
                    <a:lumMod val="75000"/>
                  </a:schemeClr>
                </a:solidFill>
              </a:rPr>
              <a:t>for supporting </a:t>
            </a:r>
            <a:r>
              <a:rPr lang="en-GB" sz="3600" dirty="0" smtClean="0">
                <a:solidFill>
                  <a:schemeClr val="accent2">
                    <a:lumMod val="75000"/>
                  </a:schemeClr>
                </a:solidFill>
              </a:rPr>
              <a:t>our students’ employability and career progression.</a:t>
            </a:r>
          </a:p>
          <a:p>
            <a:r>
              <a:rPr lang="en-GB" sz="3600" dirty="0" smtClean="0"/>
              <a:t>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55012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88640"/>
            <a:ext cx="8856984" cy="5904656"/>
          </a:xfrm>
        </p:spPr>
        <p:txBody>
          <a:bodyPr>
            <a:noAutofit/>
          </a:bodyPr>
          <a:lstStyle/>
          <a:p>
            <a:pPr marL="0" indent="0" algn="ctr">
              <a:buFont typeface="Wingdings" pitchFamily="2" charset="2"/>
              <a:buNone/>
              <a:defRPr/>
            </a:pPr>
            <a:endParaRPr lang="en-GB" sz="36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en-GB" sz="36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Roles as Teachers </a:t>
            </a:r>
            <a:endParaRPr lang="en-GB" sz="36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sz="24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share information with </a:t>
            </a:r>
            <a:r>
              <a:rPr lang="en-GB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pupils about their own career pathways and 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choices</a:t>
            </a:r>
          </a:p>
          <a:p>
            <a:pPr>
              <a:defRPr/>
            </a:pPr>
            <a:endParaRPr lang="en-GB" sz="2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Tutors already offer </a:t>
            </a:r>
            <a:r>
              <a:rPr lang="en-GB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initial information and advice on option choices and can help identify guidance needs</a:t>
            </a:r>
            <a:r>
              <a:rPr lang="en-GB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along with HOY</a:t>
            </a:r>
            <a:r>
              <a:rPr lang="en-GB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 pupils to careers 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advisers</a:t>
            </a:r>
          </a:p>
          <a:p>
            <a:pPr>
              <a:defRPr/>
            </a:pPr>
            <a:endParaRPr lang="en-GB" sz="2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defRPr/>
            </a:pP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Subject </a:t>
            </a:r>
            <a:r>
              <a:rPr lang="en-GB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teachers can help pupils relate their subject 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GB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workplace (skills &amp; knowledge), </a:t>
            </a:r>
            <a:r>
              <a:rPr lang="en-GB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the progression opportunities from their subject and contribute to careers education through cross-curricular 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work/projects/enrichment</a:t>
            </a:r>
            <a:endParaRPr lang="en-GB" sz="2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505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841866"/>
          </a:xfrm>
        </p:spPr>
        <p:txBody>
          <a:bodyPr/>
          <a:lstStyle/>
          <a:p>
            <a:r>
              <a:rPr lang="en-GB" dirty="0" smtClean="0">
                <a:solidFill>
                  <a:schemeClr val="accent2">
                    <a:lumMod val="50000"/>
                  </a:schemeClr>
                </a:solidFill>
              </a:rPr>
              <a:t>Reasons to embed careers</a:t>
            </a: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500034" y="1556791"/>
            <a:ext cx="4038600" cy="4586853"/>
          </a:xfrm>
        </p:spPr>
        <p:txBody>
          <a:bodyPr/>
          <a:lstStyle/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Subject staff can make a valuable contribution to helping students make the right choices.</a:t>
            </a: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Improves aspirations and achievement.</a:t>
            </a: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Supports take-up and retention rates.</a:t>
            </a: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Enriches teaching and learning.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43438" y="1556792"/>
            <a:ext cx="4038600" cy="4586853"/>
          </a:xfrm>
        </p:spPr>
        <p:txBody>
          <a:bodyPr/>
          <a:lstStyle/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Strengthens partnerships and collaboration.</a:t>
            </a:r>
          </a:p>
          <a:p>
            <a:pPr lvl="0">
              <a:buClr>
                <a:srgbClr val="A04DA3"/>
              </a:buClr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Helps 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students appreciate the skills </a:t>
            </a: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subjects develop for life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pPr lvl="0">
              <a:buClr>
                <a:srgbClr val="A04DA3"/>
              </a:buClr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Raises the profile of the subject.</a:t>
            </a:r>
          </a:p>
          <a:p>
            <a:pPr lvl="0">
              <a:buClr>
                <a:srgbClr val="A04DA3"/>
              </a:buClr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Supports innovation. And fresh approaches.</a:t>
            </a:r>
          </a:p>
          <a:p>
            <a:pPr lvl="0">
              <a:buClr>
                <a:srgbClr val="A04DA3"/>
              </a:buClr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Helps parents and students value the subject.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8680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00034" y="260648"/>
            <a:ext cx="8229600" cy="122413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Making the case….</a:t>
            </a: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!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71472" y="1000108"/>
            <a:ext cx="8229600" cy="500066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sz="2800" dirty="0"/>
          </a:p>
          <a:p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</a:rPr>
              <a:t>Britain </a:t>
            </a:r>
            <a:r>
              <a:rPr lang="en-US" sz="2900" dirty="0">
                <a:solidFill>
                  <a:schemeClr val="accent5">
                    <a:lumMod val="50000"/>
                  </a:schemeClr>
                </a:solidFill>
              </a:rPr>
              <a:t>has lower levels of social mobility than most other comparable 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</a:rPr>
              <a:t>countries…ours </a:t>
            </a:r>
            <a:r>
              <a:rPr lang="en-US" sz="2900" dirty="0">
                <a:solidFill>
                  <a:schemeClr val="accent5">
                    <a:lumMod val="50000"/>
                  </a:schemeClr>
                </a:solidFill>
              </a:rPr>
              <a:t>is a country where the class and income of children when they grow up is more related to the class and income of their parents than elsewhere (Social Mobility and Child 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</a:rPr>
              <a:t>Poverty </a:t>
            </a:r>
            <a:r>
              <a:rPr lang="en-US" sz="2900" dirty="0">
                <a:solidFill>
                  <a:schemeClr val="accent5">
                    <a:lumMod val="50000"/>
                  </a:schemeClr>
                </a:solidFill>
              </a:rPr>
              <a:t>Commission, 2015</a:t>
            </a:r>
            <a:r>
              <a:rPr lang="en-US" sz="2900" dirty="0" smtClean="0">
                <a:solidFill>
                  <a:schemeClr val="accent5">
                    <a:lumMod val="50000"/>
                  </a:schemeClr>
                </a:solidFill>
              </a:rPr>
              <a:t>)</a:t>
            </a:r>
          </a:p>
          <a:p>
            <a:pPr marL="0" indent="0">
              <a:buNone/>
            </a:pPr>
            <a:endParaRPr lang="en-US" sz="2900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sz="2900" dirty="0" smtClean="0">
                <a:solidFill>
                  <a:schemeClr val="accent2">
                    <a:lumMod val="50000"/>
                  </a:schemeClr>
                </a:solidFill>
              </a:rPr>
              <a:t>Guidance </a:t>
            </a:r>
            <a:r>
              <a:rPr lang="en-US" sz="2900" dirty="0">
                <a:solidFill>
                  <a:schemeClr val="accent2">
                    <a:lumMod val="50000"/>
                  </a:schemeClr>
                </a:solidFill>
              </a:rPr>
              <a:t>is important for Social Mobility because it helps open pupils’ eyes to careers they may not have considered’ (Gatsby report 2014</a:t>
            </a:r>
            <a:r>
              <a:rPr lang="en-US" sz="2900" dirty="0" smtClean="0">
                <a:solidFill>
                  <a:schemeClr val="accent2">
                    <a:lumMod val="50000"/>
                  </a:schemeClr>
                </a:solidFill>
              </a:rPr>
              <a:t>)</a:t>
            </a:r>
          </a:p>
          <a:p>
            <a:pPr marL="0" indent="0">
              <a:buNone/>
            </a:pPr>
            <a:endParaRPr lang="en-US" sz="2900" dirty="0" smtClean="0">
              <a:solidFill>
                <a:srgbClr val="002060"/>
              </a:solidFill>
            </a:endParaRPr>
          </a:p>
          <a:p>
            <a:r>
              <a:rPr lang="en-US" sz="2900" dirty="0" smtClean="0">
                <a:solidFill>
                  <a:srgbClr val="002060"/>
                </a:solidFill>
              </a:rPr>
              <a:t>‘</a:t>
            </a:r>
            <a:r>
              <a:rPr lang="en-US" sz="2900" dirty="0" smtClean="0">
                <a:solidFill>
                  <a:srgbClr val="C00000"/>
                </a:solidFill>
              </a:rPr>
              <a:t>Where </a:t>
            </a:r>
            <a:r>
              <a:rPr lang="en-US" sz="2900" dirty="0">
                <a:solidFill>
                  <a:srgbClr val="C00000"/>
                </a:solidFill>
              </a:rPr>
              <a:t>schools and colleges do meet a high standard in the advice and guidance they offer, there are some dividends in improved attendance, better GCSE results and wiser university choice</a:t>
            </a:r>
            <a:r>
              <a:rPr lang="en-US" sz="2900" dirty="0" smtClean="0">
                <a:solidFill>
                  <a:srgbClr val="C00000"/>
                </a:solidFill>
              </a:rPr>
              <a:t>’ </a:t>
            </a:r>
            <a:r>
              <a:rPr lang="en-US" sz="2900" dirty="0">
                <a:solidFill>
                  <a:srgbClr val="C00000"/>
                </a:solidFill>
              </a:rPr>
              <a:t>(Advancing Ambitions – Sutton Trust 2014) </a:t>
            </a:r>
            <a:endParaRPr lang="en-US" sz="29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sz="2900" dirty="0" smtClean="0">
              <a:solidFill>
                <a:srgbClr val="7030A0"/>
              </a:solidFill>
            </a:endParaRPr>
          </a:p>
          <a:p>
            <a:r>
              <a:rPr lang="en-US" sz="2900" dirty="0" smtClean="0">
                <a:solidFill>
                  <a:srgbClr val="7030A0"/>
                </a:solidFill>
              </a:rPr>
              <a:t>By </a:t>
            </a:r>
            <a:r>
              <a:rPr lang="en-US" sz="2900" dirty="0">
                <a:solidFill>
                  <a:srgbClr val="7030A0"/>
                </a:solidFill>
              </a:rPr>
              <a:t>being exposed to four or more employers, school leavers are up to 20% less likely to be NEET, earn 18% more when in full-time work and develop a much higher level of confidence </a:t>
            </a:r>
            <a:r>
              <a:rPr lang="en-US" sz="2900" dirty="0" smtClean="0">
                <a:solidFill>
                  <a:srgbClr val="7030A0"/>
                </a:solidFill>
              </a:rPr>
              <a:t> (</a:t>
            </a:r>
            <a:r>
              <a:rPr lang="en-US" sz="2900" dirty="0">
                <a:solidFill>
                  <a:srgbClr val="7030A0"/>
                </a:solidFill>
              </a:rPr>
              <a:t>CIPD, 2013)</a:t>
            </a:r>
            <a:endParaRPr lang="en-US" sz="2900" dirty="0" smtClean="0">
              <a:solidFill>
                <a:srgbClr val="7030A0"/>
              </a:solidFill>
            </a:endParaRPr>
          </a:p>
          <a:p>
            <a:endParaRPr lang="en-US" sz="2000" dirty="0">
              <a:solidFill>
                <a:srgbClr val="7030A0"/>
              </a:solidFill>
            </a:endParaRPr>
          </a:p>
          <a:p>
            <a:endParaRPr lang="en-US" sz="2000" dirty="0">
              <a:solidFill>
                <a:srgbClr val="7030A0"/>
              </a:solidFill>
            </a:endParaRPr>
          </a:p>
          <a:p>
            <a:endParaRPr lang="en-US" sz="2000" dirty="0">
              <a:solidFill>
                <a:srgbClr val="7030A0"/>
              </a:solidFill>
            </a:endParaRPr>
          </a:p>
          <a:p>
            <a:endParaRPr lang="en-GB" sz="2000" dirty="0">
              <a:solidFill>
                <a:srgbClr val="7030A0"/>
              </a:solidFill>
            </a:endParaRPr>
          </a:p>
          <a:p>
            <a:endParaRPr lang="en-GB" sz="19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28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8784976" cy="864096"/>
          </a:xfrm>
        </p:spPr>
        <p:txBody>
          <a:bodyPr>
            <a:no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Compass - Areas for Potential Improvement</a:t>
            </a:r>
            <a:endParaRPr lang="en-GB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4968552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Publishing </a:t>
            </a:r>
            <a:r>
              <a:rPr lang="en-GB" dirty="0"/>
              <a:t>your career programme on your </a:t>
            </a:r>
            <a:r>
              <a:rPr lang="en-GB" dirty="0" smtClean="0"/>
              <a:t>website</a:t>
            </a:r>
          </a:p>
          <a:p>
            <a:r>
              <a:rPr lang="en-GB" dirty="0"/>
              <a:t>Evaluating the effectiveness of your careers programme at least every three </a:t>
            </a:r>
            <a:r>
              <a:rPr lang="en-GB" dirty="0" smtClean="0"/>
              <a:t>years</a:t>
            </a:r>
          </a:p>
          <a:p>
            <a:r>
              <a:rPr lang="en-GB" dirty="0"/>
              <a:t>Addressing the needs of each pupil</a:t>
            </a:r>
          </a:p>
          <a:p>
            <a:pPr lvl="0"/>
            <a:r>
              <a:rPr lang="en-GB" dirty="0"/>
              <a:t>Keeping systematic records on each pupils' experiences of career and enterprise activity</a:t>
            </a:r>
          </a:p>
          <a:p>
            <a:pPr lvl="0"/>
            <a:r>
              <a:rPr lang="en-GB" dirty="0"/>
              <a:t>Enabling pupils to have access to accurate records about their own careers and enterprise experiences</a:t>
            </a:r>
          </a:p>
          <a:p>
            <a:r>
              <a:rPr lang="en-GB" dirty="0"/>
              <a:t>Collecting and maintaining accurate data for each pupil on their destinations for 3 years after they leave your school</a:t>
            </a:r>
          </a:p>
          <a:p>
            <a:r>
              <a:rPr lang="en-GB" dirty="0" smtClean="0"/>
              <a:t>Ensuring students have experienced career learning as part of English, Maths and Science.</a:t>
            </a:r>
          </a:p>
          <a:p>
            <a:r>
              <a:rPr lang="en-GB" dirty="0"/>
              <a:t> </a:t>
            </a:r>
            <a:r>
              <a:rPr lang="en-GB" dirty="0" smtClean="0"/>
              <a:t>Ensuring the </a:t>
            </a:r>
            <a:r>
              <a:rPr lang="en-GB" dirty="0"/>
              <a:t>overwhelming majority of students have at least one meaningful encounter with an employer every year </a:t>
            </a:r>
            <a:r>
              <a:rPr lang="en-GB" dirty="0" smtClean="0"/>
              <a:t>of school.</a:t>
            </a:r>
            <a:r>
              <a:rPr lang="en-GB" dirty="0"/>
              <a:t> </a:t>
            </a:r>
          </a:p>
          <a:p>
            <a:r>
              <a:rPr lang="en-GB" dirty="0"/>
              <a:t>Ensuring all / the overwhelming majority of students have had at least two interviews with a professional careers adviser by the end of Year 13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7781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752475"/>
          </a:xfrm>
        </p:spPr>
        <p:txBody>
          <a:bodyPr>
            <a:normAutofit/>
          </a:bodyPr>
          <a:lstStyle/>
          <a:p>
            <a:r>
              <a:rPr lang="en-GB" sz="3600" i="1" dirty="0" smtClean="0"/>
              <a:t>In faculty pairs/small groups</a:t>
            </a:r>
            <a:endParaRPr lang="en-GB" sz="36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429625" cy="47388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Consider ways in which your faculty already offer various kinds of careers guidance in lessons and as extra curricular enrichment.</a:t>
            </a:r>
          </a:p>
          <a:p>
            <a:pPr marL="0" indent="0">
              <a:buNone/>
            </a:pPr>
            <a:endParaRPr lang="en-GB" sz="1200" dirty="0" smtClean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GB" sz="1200" dirty="0" smtClean="0"/>
          </a:p>
          <a:p>
            <a:pPr marL="0" indent="0">
              <a:buNone/>
            </a:pP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How and when do you explain the progression opportunities from your subject and the qualifications gained?</a:t>
            </a:r>
          </a:p>
          <a:p>
            <a:pPr marL="0" indent="0">
              <a:buNone/>
            </a:pPr>
            <a:endParaRPr lang="en-GB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GB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Do you have any links with colleges or employers in your faculty?</a:t>
            </a:r>
          </a:p>
          <a:p>
            <a:pPr marL="0" indent="0">
              <a:buNone/>
            </a:pP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326642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72066" y="714356"/>
            <a:ext cx="3657568" cy="1066800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 smtClean="0"/>
              <a:t>Great Expectations</a:t>
            </a:r>
            <a:endParaRPr lang="en-GB" dirty="0"/>
          </a:p>
        </p:txBody>
      </p:sp>
      <p:pic>
        <p:nvPicPr>
          <p:cNvPr id="5" name="Content Placeholder 4" descr="GE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520177"/>
            <a:ext cx="4857784" cy="5518661"/>
          </a:xfr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143504" y="2071678"/>
            <a:ext cx="3543296" cy="3718965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</a:pPr>
            <a:r>
              <a:rPr lang="en-GB" sz="2800" dirty="0" smtClean="0"/>
              <a:t>City &amp; Guilds report into teenagers’ career aspirations v reality of the jobs market</a:t>
            </a: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</a:pPr>
            <a:r>
              <a:rPr lang="en-GB" sz="2800" dirty="0" smtClean="0"/>
              <a:t>Young people opting for jobs with limited employment options</a:t>
            </a: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</a:pPr>
            <a:r>
              <a:rPr lang="en-GB" sz="2800" dirty="0" smtClean="0"/>
              <a:t>Have unrealistic salary expectations and misunderstand entry routes</a:t>
            </a: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</a:pPr>
            <a:r>
              <a:rPr lang="en-GB" sz="2800" dirty="0" smtClean="0"/>
              <a:t>Report calls for better job market and destinations information</a:t>
            </a:r>
          </a:p>
        </p:txBody>
      </p:sp>
    </p:spTree>
    <p:extLst>
      <p:ext uri="{BB962C8B-B14F-4D97-AF65-F5344CB8AC3E}">
        <p14:creationId xmlns:p14="http://schemas.microsoft.com/office/powerpoint/2010/main" val="2588053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263" y="144563"/>
            <a:ext cx="8229600" cy="1143000"/>
          </a:xfrm>
        </p:spPr>
        <p:txBody>
          <a:bodyPr/>
          <a:lstStyle/>
          <a:p>
            <a:r>
              <a:rPr lang="en-GB" dirty="0" smtClean="0"/>
              <a:t>Confidence Levels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287563"/>
            <a:ext cx="8229600" cy="4389120"/>
          </a:xfrm>
        </p:spPr>
        <p:txBody>
          <a:bodyPr/>
          <a:lstStyle/>
          <a:p>
            <a:r>
              <a:rPr lang="en-GB" sz="2800" dirty="0"/>
              <a:t>According to </a:t>
            </a:r>
            <a:r>
              <a:rPr lang="en-GB" sz="2800" dirty="0" err="1"/>
              <a:t>YouGov</a:t>
            </a:r>
            <a:r>
              <a:rPr lang="en-GB" sz="2800" dirty="0"/>
              <a:t> </a:t>
            </a:r>
            <a:r>
              <a:rPr lang="en-GB" sz="2800" dirty="0" smtClean="0"/>
              <a:t>survey </a:t>
            </a:r>
            <a:r>
              <a:rPr lang="en-GB" sz="2800" dirty="0" smtClean="0">
                <a:solidFill>
                  <a:srgbClr val="FF0000"/>
                </a:solidFill>
              </a:rPr>
              <a:t>80</a:t>
            </a:r>
            <a:r>
              <a:rPr lang="en-GB" sz="2800" dirty="0">
                <a:solidFill>
                  <a:srgbClr val="FF0000"/>
                </a:solidFill>
              </a:rPr>
              <a:t>% </a:t>
            </a:r>
            <a:r>
              <a:rPr lang="en-GB" sz="2800" dirty="0"/>
              <a:t>of teachers </a:t>
            </a:r>
            <a:r>
              <a:rPr lang="en-GB" sz="2800" dirty="0" smtClean="0"/>
              <a:t>wished </a:t>
            </a:r>
            <a:r>
              <a:rPr lang="en-GB" sz="2800" dirty="0"/>
              <a:t>they knew more about the options available to their </a:t>
            </a:r>
            <a:r>
              <a:rPr lang="en-GB" sz="2800" dirty="0" smtClean="0"/>
              <a:t>students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1749" y="2708920"/>
            <a:ext cx="4392488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01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04664"/>
            <a:ext cx="7772400" cy="1224137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/>
            </a:r>
            <a:br>
              <a:rPr lang="en-GB" dirty="0" smtClean="0">
                <a:solidFill>
                  <a:srgbClr val="FF0000"/>
                </a:solidFill>
              </a:rPr>
            </a:br>
            <a:r>
              <a:rPr lang="en-GB" dirty="0">
                <a:solidFill>
                  <a:srgbClr val="FF0000"/>
                </a:solidFill>
              </a:rPr>
              <a:t/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sz="4400" dirty="0" smtClean="0">
                <a:solidFill>
                  <a:schemeClr val="accent2">
                    <a:lumMod val="75000"/>
                  </a:schemeClr>
                </a:solidFill>
              </a:rPr>
              <a:t>Task</a:t>
            </a:r>
            <a:br>
              <a:rPr lang="en-GB" sz="44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en-GB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528" y="1124744"/>
            <a:ext cx="8496944" cy="4536504"/>
          </a:xfrm>
        </p:spPr>
        <p:txBody>
          <a:bodyPr>
            <a:normAutofit/>
          </a:bodyPr>
          <a:lstStyle/>
          <a:p>
            <a:pPr marL="50292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2">
                    <a:lumMod val="75000"/>
                  </a:schemeClr>
                </a:solidFill>
              </a:rPr>
              <a:t>Spend some time looking at </a:t>
            </a:r>
            <a:r>
              <a:rPr lang="en-GB" sz="3200" dirty="0" smtClean="0">
                <a:solidFill>
                  <a:schemeClr val="accent2">
                    <a:lumMod val="75000"/>
                  </a:schemeClr>
                </a:solidFill>
              </a:rPr>
              <a:t>some of the </a:t>
            </a:r>
            <a:r>
              <a:rPr lang="en-GB" sz="3200" dirty="0">
                <a:solidFill>
                  <a:schemeClr val="accent2">
                    <a:lumMod val="75000"/>
                  </a:schemeClr>
                </a:solidFill>
              </a:rPr>
              <a:t>resources </a:t>
            </a:r>
            <a:r>
              <a:rPr lang="en-GB" sz="3200" dirty="0" smtClean="0">
                <a:solidFill>
                  <a:schemeClr val="accent2">
                    <a:lumMod val="75000"/>
                  </a:schemeClr>
                </a:solidFill>
              </a:rPr>
              <a:t>available </a:t>
            </a:r>
            <a:r>
              <a:rPr lang="en-GB" sz="3200" dirty="0">
                <a:solidFill>
                  <a:schemeClr val="accent2">
                    <a:lumMod val="75000"/>
                  </a:schemeClr>
                </a:solidFill>
              </a:rPr>
              <a:t>to develop careers provision in the curriculum</a:t>
            </a:r>
            <a:r>
              <a:rPr lang="en-GB" sz="3200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pPr marL="50292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2">
                    <a:lumMod val="75000"/>
                  </a:schemeClr>
                </a:solidFill>
              </a:rPr>
              <a:t>Are there particular progression issues within your faculty?</a:t>
            </a:r>
            <a:r>
              <a:rPr lang="en-GB" sz="32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32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GB" sz="3200" dirty="0" smtClean="0">
                <a:solidFill>
                  <a:schemeClr val="accent2">
                    <a:lumMod val="75000"/>
                  </a:schemeClr>
                </a:solidFill>
              </a:rPr>
              <a:t>Break </a:t>
            </a:r>
            <a:r>
              <a:rPr lang="en-GB" sz="3200" dirty="0">
                <a:solidFill>
                  <a:schemeClr val="accent2">
                    <a:lumMod val="75000"/>
                  </a:schemeClr>
                </a:solidFill>
              </a:rPr>
              <a:t>away into faculties to computers</a:t>
            </a:r>
          </a:p>
        </p:txBody>
      </p:sp>
    </p:spTree>
    <p:extLst>
      <p:ext uri="{BB962C8B-B14F-4D97-AF65-F5344CB8AC3E}">
        <p14:creationId xmlns:p14="http://schemas.microsoft.com/office/powerpoint/2010/main" val="22058588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333375"/>
            <a:ext cx="8064500" cy="863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Getting to grips with resources</a:t>
            </a:r>
            <a:endParaRPr lang="en-GB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611188" y="6380163"/>
            <a:ext cx="6481762" cy="3111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>
              <a:lnSpc>
                <a:spcPct val="115000"/>
              </a:lnSpc>
              <a:defRPr/>
            </a:pPr>
            <a:endParaRPr lang="en-GB" sz="1400" dirty="0">
              <a:solidFill>
                <a:srgbClr val="B3D0BD">
                  <a:lumMod val="60000"/>
                  <a:lumOff val="40000"/>
                </a:srgbClr>
              </a:solidFill>
              <a:ea typeface="Calibri"/>
            </a:endParaRPr>
          </a:p>
        </p:txBody>
      </p:sp>
      <p:pic>
        <p:nvPicPr>
          <p:cNvPr id="17412" name="Content Placeholder 4" descr="http://www.businessofsoccer.com/wp-content/uploads/2013/05/BOS_LifeSkills-Barclays.png">
            <a:hlinkClick r:id="rId3"/>
          </p:cNvPr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803" y="934989"/>
            <a:ext cx="2969260" cy="1629916"/>
          </a:xfrm>
        </p:spPr>
      </p:pic>
      <p:pic>
        <p:nvPicPr>
          <p:cNvPr id="17413" name="Picture 5" descr="http://t3.gstatic.com/images?q=tbn:ANd9GcTbULPE0-zTzb3JkXfhZoWBErW0g8SvHNvoCnW_Cep4nH00ETy5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124" y="1987550"/>
            <a:ext cx="2738438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 descr="http://www.bizweek2013.co.uk/uploads/event/image/92/show_Business_Class__2_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387" y="4737141"/>
            <a:ext cx="1646238" cy="1643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8" descr="http://vle.westking.ac.uk/pluginfile.php/49798/mod_page/content/17/icould.jp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063" y="3629025"/>
            <a:ext cx="540067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9" descr="http://www.paigntoncommunitycollege.com/wp-content/uploads/2013/09/careers-box-150x150.jpeg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39" y="4133056"/>
            <a:ext cx="12922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11" descr="https://www.plotr.co.uk/Content/Images/logos/resources/plotr-logo-cmyk.jpg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8" y="5273675"/>
            <a:ext cx="1674812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 descr="data:image/jpeg;base64,/9j/4AAQSkZJRgABAQAAAQABAAD/2wCEAAkGBxESEBUSEBAQEhAVFhcVFxUWFRUWFhAVFRIXGBYSGBUYHSggGBolHRYVITEhJSkrLi4uFx8zODMtNygtLisBCgoKDg0OGhAQGy0dHh8tLS0vLS0uNy0tLystKy0tKy0tLS0rLS0rLS0rLS0tLS0tLS0tLS0tLS0rLS0tLS03Lf/AABEIALgBEQMBIgACEQEDEQH/xAAbAAEAAQUBAAAAAAAAAAAAAAAAAQIDBAUGB//EAEUQAAEDAQMHCQUGBQIHAQAAAAEAAhEDEiExBBMVQVFSkQUiMlNhcZKh0RSBscHwQlRicuHxBgcWI4JzoiQlNDVDs9IX/8QAGwEBAAIDAQEAAAAAAAAAAAAAAAECAwQFBgf/xAAxEQACAQIEBAQEBwEBAAAAAAAAAQIDUQQREhQFFSFSIjFBoRMzU3EGFjRCgZGxYTL/2gAMAwEAAhEDEQA/APbc03dbwC1/L+Vez5NVrNYxxY20ARcVs1o/42/7flH+mfiFD8jJSSc4p+rRxI/mPW+6UeLvRD/MesMcko7cXa8NS5agHWW87mlt4M9uEYYY9qqL6szLRN+vmw2AJ1GNS0/izuem2GGz/wDC/tnTf/pNX7rQ4uXYfwXy2ctovqPpU2FtSxDb5Fhrpv8AzLyB+RkTzmx2z6L0n+Uv/S1f9c/+qmr0pycsmanEMJQp0NVOOTzR22abut4BM03dbwCrRbRwCjNN3W8Amabut4BVogKM03dbwCZpu63gFWiAozTd1vAJmm7reAVaICjNN3W8Amabut4BVogKM03dbwCZpu63gFWiAozTd1vAJmm7reAVaICjNN3W8Amabut4BVogLTrAxsDvhQHU/wAHkqqlBruk0HvUNydgwaBPZigEMiYbGGpU2qf4Lu65V5hsRZEbFR7JT3G39mKApqObZllg3tGAMS4D5q0XsGNSl4W+qvuycBsMAbeDhrDgfkqPZzspeD9UAZTnBzD/AID1VXs52t8A9VLabxgaY/xPqpipvM8J/wDpAU5g7W+ALEyauHkACA4FzSWNh7QQCRBuxGO1ZsVN5nhPqsenkAa+20Uw+8SA7AmSItRjepIL9BgIvDSZcMBqcR8lczTd1vAKKLCBBMmSdmLifmrigks5pu63gEVSIC4tJ/Go/wCX5RF/9s/EK9pJ2xqkcou2NUuLaJhUUZKVjxqnWYG0wcmJc1zS50HnhrgS2MIInirlGrQa0A5K95Ey4yC4T2YFewaQdutQcoO3WrBtnc6r4un+z3Z5FUyqgY/4N03DAi4CCYGsjhHau7/lM0jJasgj+8cRH/iprotIO3WqRyi7Y1WjRcXmYK/EVVpuGnL+czaItVpJ2xqnSTtjVl0s52pG0Rascou2NTSTtjfNNLGpG0RarSTtjUHKTtjU0sakbVFqtJO2NU6RdsamljUjaItSeVD+D9lI5SdjDY2ppY1I2qLV6Rdsb5oOUnbGppY1I2iLVnlJ2xqgcpO2NTSxqRtUWq0k7Y3zU6RdsamljUjaItVpJ2xqaSdsap0sakbVFqtJO2NTSTtjU0sakbVFqtJO2NTSTtjVGljUjaotVpJ2xqaSdsap0sakbVFqtJO2NTSTtjVGljUjaotVpJ2xqaSdsb5qdLGpGxRYHtrtgRRpY1I0+kqHXU/EEHKdDrqfiGxcIi6mzjc5W9lY7o8pUOup+ILFt5J1lPx/r2Lj0TZRuN7Kx29HLsna0NbVpwPxSrmk6HXU/EFwiJs43G9lY7WvleTP6VVl34gqKdfJWkEVWSMOfOqNuxcaibKNxvZWO7HKdDrqfiCjSdDrqfiC4VE2Ubjeysdjncl61nj+oRr8lBuqs29PaZ+K45E2cbjeysd3pOh11PxBDynQ66n4guEUJs43G9lY7Q5Rk0znacmQefjaxVJqZJ1jL5+3tx1rjkTZxuN7Kx2NOpkrTIqsmZ6fbKyhynQ66n4guERNnG43srHdnlOh11PxBYrqmSEkmoyTP24xmTj2rjkTZxuN7Kx29LLsnaIFWnEz0hrVzSdDrqfiC4RQmzjcb2VjvNJUOup+IJpKh11PxBcIibONxvZWO70lQ66n4gmkqHXU/EFwiJs43G9lY7vSVDrqfiCaSoddT8QXCImzjcb2Vju9JUOup+IJpKh11PxBcIibONxvZWO70lQ66n4gmkqHXU/EFwiJs43G9lY7vSVDrqfiCjSdDrqfiC4VE2cbjeysehe20usZxCLlFKptY3L7uVjQUK9okcO5X1qab7JBWzpVA4SF0DnlaIiEhERAEREAWVyfk7Xl4cYhkg6g4va0T2c5YqrpB0Os4Wed+W0352VWXlYmPmZtXk4BrJJDufnMCGEWIbiL+cJvxuU1eSiALxNosnedaAbGwdqx2OqtAIJg3gYzbMYd7PIKo58y42yRzTjPOk4f4HgsPiuZPDYZRkVgtlwILrJiJEESYnC9X62QMwY4zaqgSOkKYB92tYdWpUfDnWiJgGLp79ZV1rqrySXQWgklxDbNuGnjICs1LLzI6Z+QyzIDTElwJBgi64xqvvCu6NExnBNoM6J6ThI93b8VYeKj7iS4Nm/FtzZ6Wu4KjO1JmXTaB7beo96eLLzHhsXm5BN2caCA1zpBhrXxBnA4t4qK+StbTLpdatgCRAILZnFU56sBEvhkajzYwm74qrKc9e19qSWgtjGBzYEbNieL1Y6ZdEXMm5OBe1peJlloQbmviIOs3jirDqbSKjh9ktiJiCSNd/FBWrRAL+bfgebZ23au3BTkYqQSxwaDAJcWgE4gX4lOq6tjp5ZFdLILVkWhacA6IMWS6JnbrhHZCA0uzgsCZNk4hwbAGvEXqh9esOaS8EHCNYMnDVN+xS81qbiDbBbM3Xc6J7L+b5J4rjw2L1fk4B0BwFq5gg84hgJk6ryrdXIwyZcHQQ04iyXNlpnWAqTWry4TUk3uEGYiCdouuVDBUeR0jacL9RcLhftRKXqx4fREZVk9gwDaB1xcb9V94VlXcoqPJFu1IF0iIBvwVpZI55dSj8wiIrEBERAEREAREUMG3REWIyHILMyOs0NgmDKxs07dKZp26eCzmE2loKmT+6oydpsgYHzVZaoLAnt8ioB7fIq4qWoCkk6oVYcoiSocP2QFUq/kuUWLUYubZGF3OaZv7lii709FWHBQ1mE8jaZPyiDAdcbNkuuEc2qJEC4/3BHcqq+XhthrHOdZzZJnGw6obM/5jgtUix/CjmZPiPI2jeVgLJDIILZuGDXh2OM3LFyTKw0vLrXPESIJBth32rtSxVn5KDYbmwwm0bdoNMC6zNrBsTf+ihwjFBTk2BlzQI/uXCo0YAOzgde4DXfq2BVnlBnOhr5eZcZHNmm5ps8ZVyrkdKJaDYIe4PtYEVHBjbJ2wBtvlK2QUwXCyQQ54a22DngBd3e7HBY84F8plmllzGgiKhkOEkgkh1OyJ2R2fJTpBt9z+diZEtmnZNk/WtXqFCk19MkSTUaCC6Qy5pc07bzrVhmQg3kQLN/OFzs7Bb4dXvU+DMeIq0oJZAdZa4E33vAY1t/bceKxKVVliw8OgOLgWxN4AIM9wvWfQo0pkCAHxBdNoNq04J9xPBS3I2HEQ4TzJwGcdfdfcI49iaor0GmT9Sy/lBrr3Ndah7RBEQ8GJm+RPvUu5TFsOaHQKhqEE3ElrRHug8VbynJmBhcyYB6Tj0ueQAALjdquOOpYKvGEZFHKSNqzlNgcDZdDbMXNm5xJaRhBkX43dqtjlBoc1/8AcBaW80EWYaZB7/mtcin4USPiSLtetaDBfLQQSdcuJ+atIoWRLIo3mSihFIJRQiAlFCICUUIoYNwiIsRkOSJOuVFo7StoAD6di11dllxGpZzEXsiJk3krNKwuT8SswKAS0qGo1NSEhqIdimYQByojj8VUBt/ZHICQVKt/UfFXEAREUAqLyYk9G4dl5PxJUPdJJN5JknaTiVYflTA4tJNoXQAT8FQcvpDFx8LlrvFUE8tSN5cMxclmqcmn/wAMlFi6Qpb3+0+iaQpb/wDtPom7odyLcqxv0pf0ZShY2kKW/wD7T6KqnltNxADryYFxxKLF0H+5EPheMSzdOWX2L6lEWwaAREUgIiIAiIgCIiAIiIAiIoYNuiKViMho31GgXkLW1XySVX7O/dKezv3Ss5iLuQi8rM+KxMkpkEzIWUfoqASCoGr3qCVE/XvQkrnWnaf2UD62BJHeUBN6kBRPYkdvBAQ4efxCqa6VSQpbr70BUiKEBrMocM9U/OJExaEGR8Llj1HskWhOOBkgTcJ16+K3TmNJktYTtLWknyUZpu5T8DfRcOfCpyk3qXU9jS/E1GFOMXB9El52NKHUbrn4ieN44Klma128dUYbFu803cZ4G+inNM3GeBvoqcpqdyMn5oo9kv7NHSNP7QdPZ9dyuZPYztOxa6bce8LcZpu4zwN9EDGi8NYD2Nbd5K0eFTTT1IpU/E1GUWlCXVZeZUpUKV3DxoREUgIiIAiIgCIiAIiIAiIoYNuiIsJkOI9rft8ypGVu2+ZWOi8zva/cz6ZyfA/SRnM5SeBENPfKaSdut81hIp3tfuZHJ8F9JGYeUXbGqG8oO2BYzGE4AnuCq9nfuO4FTva/cxyjA/TRk6Sdsb5qdKP3W+axHUnASWkDtCoUb2v3McowP00Z2lH7G+axcs5dqMIAay8dvqra13KfSHd81tYPFVp1UpSbOVxrh2Fo4RzpwSea6maf4jq7tPz9U/qOru0/P1WmRdjXK54vSjdf1JV3afA+qf1JV3afA+q1YyV5Zbi4X9sb0bJ1qymt3J0o3X9SVd2nwPqn9SVd2nwPqtKia5XI0o3X9SVd2n5+q6ll4B2heeL0On0R3D4Ln46vUgo6XkVkkVQkIi528r9zK5CEhVObEdonzj5KlN5X7mMhCQiJvK/cxkYvKFc02giDfF61+lX7G+ay+WegPzfIrSrs4KrOdLOTzZ3cBhqU6Oco5sz9Kv3W+aaVfut81gotvUzc2VDtRnaVfut800q/db5rDp0y4w0SUq0y0w4Qfq9RqY2VDtRmaVfut800q/db5rBRTqY2VDtRnaVfut800q/db5rBUFRqY2VDtR13tztjVKxEWPUyNpQ7Uc2iIvKHuCURFJBfpRYMgnnDAxqd2K5m2bT9n7e9/jq1qnJagAMmL5xiea4YwdqrLxFzxMNHSOLfcpKMFjQ18YwR0pwe2/BYayS82XWnh0i4CTeXNJOHYsZCyC13KfSHd81sVruU+kO75rbwPzkcbj/6KX3X+mGiIu8eAMuhlJIDC6zBlrtQO67a3HunYqa9GZIEOHSZu/ib+H4LGWXkuUNlucLhZ6Lm4gbh2t+Cq0SYiK9ldm2bEWTBETAkAkCdQMhWVJAXodPojuHwXni9Dp9Edw+C5nEvKJSRUq6LZcAcFQruTdMfWpcsqZOUODmns5wvBgXc3AXX+SsuyaGWrQm7m6wDEHzCyaTXbHYfj/B+uCjKgbLpnBuM/g23IDXoiKCDA5Z6A/N8itKt1yz0B+b5FaVd/h/yf5Z6ThnyF92SsilRZDbZcC/CADF8Sdt+oLHV2llL2iGmBiLgbJ2gnonuW4b5fL6bC5kOM81zpE3OB5rcMW6yrFeoCGhs2WggTEmTJwwV+hlFqbVgvjmvcBjIm0TcbpvOuFbyyOb0S+OcWxBMmMLiYiUIMdERSSFBUqCgOkREWMqc2pUIvKnryURFYgIq6YGslVcztQZlpFdcGxcTKtIAtdyn0h3fNbFa7lPpDu+a28D85HF4/wDopfdf6YaIr4bTuvM613TwBYRX7NPafo+ihoZF5dP1+nBMwWUV8CntP1P6cVaqRPNwQFK9DpdEdw+C88XodLojuHwXM4l5RKSKkRVtDYvmf1XLKEWjtKiTtKucztSG7SoBaRVPAm7BUoDA5Z6A/N8itKt1yz0B+b5FaVd/h/yf5Z6ThnyF92SihXmBkCSZukfFbpvllFfintd2+ipqBkc0nHXsUAtooRSCVBRCgOkREWMqafRlfqn8E0ZX6p/BdugC8Fvp2R1eZVLI4nRlfqn8E0ZX6p/Bd9VyQtban6nvVLMkqGYaTF3vuu81k3VXtI5pOyOD0ZX6p/BNF1+qfwXeHJKgxYb9XcJUnIqm47gm6rdo5nOyOC0XX6p/BNGV+qfwXcNpk4CTMe9V+zP3T9fsVXeVLDmc7I4TRlfqn8Fgcocj5SSIoVDds7V6QKLth+o9RxVXsz90rLR4hVpy1KJqY3EPFUnSl0TseV6Dyr7vV8KaDyr7vV8K9TzDomLtp1XwoNIzEfWELc57iOxe5xuWUu5nlug8q+71eCaDyr7vV4L1Q0HRMXYzqjansz90pz3Edi9xyyl3M8r0HlX3er4U0HlX3er4V6lmXRMXfD6gqhQ+PV15xXuOWU7s8w0HlX3er4V3FPJ3wOacB8Ft0WtX4vVrZZxXQh8Kpv1Zqsw/dKZh+6VtUWvv52RHKad2arMP3SozD90rbIm/nZDlNO7NVmH7pTMP3Stqib+dkTymndnOcrZHUcwBrHEzqHYtVoyv1T+C7hFuUeN1qUdKijeoUFRhoRw+jK/VP4Joyv1T+C7hFl/MNftXuZsjh9GV+qfwTRlfqn8F3CuU2TgATft1KV+IK7/avcHB6Mr9U/gmjK/VP4Lv8w6/mC4TifXsTMOxsCO8+qtz7Edi9yMzgNGV+qfwTRlfqn8F3L8eHwUKv5gr9q9yTUew1erfwRdOitz2t2r3KmvQFEXnS5eqZS5wgxHv9VT7Q/fdxKlFdNvrmRkiDWdrc7imffvu4lSirqYyKW1XDAkSpFd+8VKKc2vUZA5Q/ePkntD94oijXK4yRArOGBKg1XbURNTGRJru3igrvGDipRNTuMinOuiJuVCIjbZIREUAIiIAiIgCIiAIiIAiIgCqDrsPiiKc8gTaGzzKi0NnmURM2QQ4z9dihET1JNiiIspU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en-GB">
              <a:solidFill>
                <a:srgbClr val="166F7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575" y="4938713"/>
            <a:ext cx="26003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591" y="4976813"/>
            <a:ext cx="3048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063" y="953264"/>
            <a:ext cx="4115838" cy="110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298991"/>
            <a:ext cx="22860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01" y="2800285"/>
            <a:ext cx="22955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548" y="2132856"/>
            <a:ext cx="2775580" cy="1477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498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"/>
            <a:ext cx="8229600" cy="500043"/>
          </a:xfrm>
        </p:spPr>
        <p:txBody>
          <a:bodyPr/>
          <a:lstStyle/>
          <a:p>
            <a:r>
              <a:rPr lang="en-GB" sz="3200" dirty="0" smtClean="0"/>
              <a:t>Links</a:t>
            </a:r>
            <a:endParaRPr lang="en-GB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0834705"/>
              </p:ext>
            </p:extLst>
          </p:nvPr>
        </p:nvGraphicFramePr>
        <p:xfrm>
          <a:off x="0" y="571480"/>
          <a:ext cx="9144000" cy="62865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4810"/>
                <a:gridCol w="4929190"/>
              </a:tblGrid>
              <a:tr h="34749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Question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Possible Link</a:t>
                      </a:r>
                      <a:endParaRPr lang="en-GB" sz="1600" dirty="0"/>
                    </a:p>
                  </a:txBody>
                  <a:tcPr/>
                </a:tc>
              </a:tr>
              <a:tr h="60022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Top ten Maths</a:t>
                      </a:r>
                      <a:r>
                        <a:rPr lang="en-GB" sz="1600" baseline="0" dirty="0" smtClean="0"/>
                        <a:t> careers sites?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hlinkClick r:id="rId2"/>
                        </a:rPr>
                        <a:t>www.cegnet.co.uk/uploads/resources/Careers_using_maths.pdf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</a:tr>
              <a:tr h="34749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Experiencing the world of STEM careers?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hlinkClick r:id="rId3"/>
                        </a:rPr>
                        <a:t>www.stem.org.uk</a:t>
                      </a:r>
                      <a:r>
                        <a:rPr lang="en-GB" sz="1600" dirty="0" smtClean="0"/>
                        <a:t>  </a:t>
                      </a:r>
                      <a:r>
                        <a:rPr lang="en-GB" sz="1600" dirty="0" smtClean="0">
                          <a:hlinkClick r:id="rId4"/>
                        </a:rPr>
                        <a:t>www.futuremorph.org/teachers</a:t>
                      </a:r>
                      <a:r>
                        <a:rPr lang="en-GB" sz="1600" baseline="0" dirty="0" smtClean="0"/>
                        <a:t> </a:t>
                      </a:r>
                      <a:endParaRPr lang="en-GB" sz="1600" dirty="0" smtClean="0"/>
                    </a:p>
                  </a:txBody>
                  <a:tcPr/>
                </a:tc>
              </a:tr>
              <a:tr h="60022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Finding a STEM</a:t>
                      </a:r>
                      <a:r>
                        <a:rPr lang="en-GB" sz="1600" baseline="0" dirty="0" smtClean="0"/>
                        <a:t> ambassador – careers talks, speed dating,  clubs, classroom activities?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hlinkClick r:id="rId5"/>
                        </a:rPr>
                        <a:t>www.stem.org.uk/stem-ambassador-hub-london/teachers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smtClean="0">
                          <a:hlinkClick r:id="rId6"/>
                        </a:rPr>
                        <a:t>www.tunnelworks.co.uk</a:t>
                      </a:r>
                      <a:r>
                        <a:rPr lang="en-GB" sz="1600" baseline="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</a:tr>
              <a:tr h="34749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Get in touch with employers?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hlinkClick r:id="rId7"/>
                        </a:rPr>
                        <a:t>https://londonambitionsportal.london.gov.uk</a:t>
                      </a:r>
                      <a:r>
                        <a:rPr lang="en-GB" sz="1600" baseline="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</a:tr>
              <a:tr h="34749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Information about apprenticeships?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hlinkClick r:id="rId8"/>
                        </a:rPr>
                        <a:t>www.getingofar.gov.uk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</a:tr>
              <a:tr h="34749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Film content about different careers?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hlinkClick r:id="rId9"/>
                        </a:rPr>
                        <a:t>http://icould.com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dirty="0" smtClean="0">
                          <a:hlinkClick r:id="rId10"/>
                        </a:rPr>
                        <a:t>www.careersbox.co.uk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</a:tr>
              <a:tr h="852945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Careers linked to school subjects?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hlinkClick r:id="rId11"/>
                        </a:rPr>
                        <a:t>https://successatschool.org/advice/subjects</a:t>
                      </a:r>
                      <a:r>
                        <a:rPr lang="en-GB" sz="1600" dirty="0" smtClean="0"/>
                        <a:t>  </a:t>
                      </a:r>
                      <a:r>
                        <a:rPr lang="en-GB" sz="1600" dirty="0" smtClean="0">
                          <a:hlinkClick r:id="rId12"/>
                        </a:rPr>
                        <a:t>www.aimhigherwm.ac.uk/images/files/where-can-science-take-me-booklet.pdf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</a:tr>
              <a:tr h="34749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HE outreach</a:t>
                      </a:r>
                      <a:r>
                        <a:rPr lang="en-GB" sz="1600" baseline="0" dirty="0" smtClean="0"/>
                        <a:t> events &amp; resources?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hlinkClick r:id="rId13"/>
                        </a:rPr>
                        <a:t>www.heinlondon.ac.uk</a:t>
                      </a:r>
                      <a:r>
                        <a:rPr lang="en-GB" sz="1600" baseline="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</a:tr>
              <a:tr h="60022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Materials to support employability?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hlinkClick r:id="rId14"/>
                        </a:rPr>
                        <a:t>www.barclayslifeskills.com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smtClean="0">
                          <a:hlinkClick r:id="rId15"/>
                        </a:rPr>
                        <a:t>www.tunnelworks.co.uk/skills.php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</a:tr>
              <a:tr h="60022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Digital skills resources?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hlinkClick r:id="rId16"/>
                        </a:rPr>
                        <a:t>www.barclayslifeskills.com/teachers/support/digital-tools-for-educators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</a:tr>
              <a:tr h="60022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Job profiles and further information about</a:t>
                      </a:r>
                      <a:r>
                        <a:rPr lang="en-GB" sz="1600" baseline="0" dirty="0" smtClean="0"/>
                        <a:t> job areas?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hlinkClick r:id="rId17"/>
                        </a:rPr>
                        <a:t>https://nationalcareersservice.direct.gov.uk/job-profiles/home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</a:tr>
              <a:tr h="34749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Film content about skills</a:t>
                      </a:r>
                      <a:r>
                        <a:rPr lang="en-GB" sz="1600" baseline="0" dirty="0" smtClean="0"/>
                        <a:t> in the workplace?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hlinkClick r:id="rId18"/>
                        </a:rPr>
                        <a:t>www.worldskillsuk.org/the-skills-show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3010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5941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0360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3388" y="-23813"/>
            <a:ext cx="10010776" cy="6905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823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714380"/>
          </a:xfrm>
        </p:spPr>
        <p:txBody>
          <a:bodyPr/>
          <a:lstStyle/>
          <a:p>
            <a:r>
              <a:rPr lang="en-GB" dirty="0" smtClean="0">
                <a:solidFill>
                  <a:schemeClr val="accent2">
                    <a:lumMod val="50000"/>
                  </a:schemeClr>
                </a:solidFill>
              </a:rPr>
              <a:t>Faculty Areas</a:t>
            </a: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4770270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English</a:t>
            </a: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Maths</a:t>
            </a: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Science</a:t>
            </a: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Modern Foreign Languages</a:t>
            </a: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Performing Arts</a:t>
            </a: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Visual Arts</a:t>
            </a: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PE/Wellbeing/Sport/Health and Social Care</a:t>
            </a: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IT/Business Studies/psychology</a:t>
            </a: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Humanities - RS/Philosophy/Geography /History/Sociology</a:t>
            </a: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Cross curricular developments such as the Big Draw which brings together Science, Technology, Art and 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Maths, Fair Trade Fortnight, Earth Day</a:t>
            </a:r>
            <a:endParaRPr lang="en-GB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64" y="2000239"/>
            <a:ext cx="2289752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785818"/>
          </a:xfrm>
        </p:spPr>
        <p:txBody>
          <a:bodyPr/>
          <a:lstStyle/>
          <a:p>
            <a:r>
              <a:rPr lang="en-GB" dirty="0" smtClean="0"/>
              <a:t>English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6072230" cy="4539426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Jobs with ...</a:t>
            </a:r>
            <a:endParaRPr lang="en-GB" dirty="0" smtClean="0">
              <a:hlinkClick r:id="rId3"/>
            </a:endParaRPr>
          </a:p>
          <a:p>
            <a:pPr lvl="1"/>
            <a:r>
              <a:rPr lang="en-GB" dirty="0" smtClean="0">
                <a:hlinkClick r:id="rId3"/>
              </a:rPr>
              <a:t>https://successatschool.org/advice/subjects</a:t>
            </a:r>
            <a:r>
              <a:rPr lang="en-GB" dirty="0" smtClean="0"/>
              <a:t>  </a:t>
            </a:r>
          </a:p>
          <a:p>
            <a:pPr lvl="1"/>
            <a:r>
              <a:rPr lang="en-GB" dirty="0" smtClean="0">
                <a:hlinkClick r:id="rId4"/>
              </a:rPr>
              <a:t>https://www.prospects.ac.uk/careers-advice/what-can-i-do-with-my-degree/english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5"/>
              </a:rPr>
              <a:t>https://nationalcareersservice.direct.gov.uk/job-profiles/marketing-selling-and-advertising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6"/>
              </a:rPr>
              <a:t>https://nationalcareersservice.direct.gov.uk/job-profiles/education-and-training</a:t>
            </a:r>
            <a:r>
              <a:rPr lang="en-GB" dirty="0" smtClean="0"/>
              <a:t> </a:t>
            </a:r>
          </a:p>
          <a:p>
            <a:r>
              <a:rPr lang="en-GB" dirty="0" smtClean="0"/>
              <a:t>Videos (Could list every job, these are examples)...</a:t>
            </a:r>
          </a:p>
          <a:p>
            <a:pPr lvl="1"/>
            <a:r>
              <a:rPr lang="en-GB" dirty="0" smtClean="0">
                <a:hlinkClick r:id="rId7"/>
              </a:rPr>
              <a:t>http://icould.com/stories/subject/english/</a:t>
            </a:r>
            <a:endParaRPr lang="en-GB" dirty="0" smtClean="0"/>
          </a:p>
          <a:p>
            <a:pPr lvl="1"/>
            <a:r>
              <a:rPr lang="en-GB" dirty="0" smtClean="0">
                <a:hlinkClick r:id="rId8"/>
              </a:rPr>
              <a:t>http://</a:t>
            </a:r>
            <a:r>
              <a:rPr lang="en-GB" dirty="0" smtClean="0">
                <a:hlinkClick r:id="rId8"/>
              </a:rPr>
              <a:t>tv.careersbox.co.uk/sector.php?sector=42</a:t>
            </a:r>
            <a:endParaRPr lang="en-GB" dirty="0" smtClean="0"/>
          </a:p>
          <a:p>
            <a:pPr lvl="0">
              <a:buClr>
                <a:srgbClr val="A04DA3"/>
              </a:buClr>
            </a:pPr>
            <a:r>
              <a:rPr lang="en-GB" dirty="0" smtClean="0">
                <a:solidFill>
                  <a:prstClr val="black"/>
                </a:solidFill>
              </a:rPr>
              <a:t>Curriculum projects/role models</a:t>
            </a:r>
          </a:p>
          <a:p>
            <a:pPr lvl="1">
              <a:buClr>
                <a:srgbClr val="A04DA3"/>
              </a:buClr>
            </a:pPr>
            <a:r>
              <a:rPr lang="en-GB" dirty="0" smtClean="0">
                <a:solidFill>
                  <a:prstClr val="black"/>
                </a:solidFill>
                <a:hlinkClick r:id="rId3"/>
              </a:rPr>
              <a:t>www.skyacademy.com/building-skills</a:t>
            </a:r>
            <a:endParaRPr lang="en-GB" dirty="0">
              <a:solidFill>
                <a:prstClr val="black"/>
              </a:solidFill>
              <a:hlinkClick r:id="rId3"/>
            </a:endParaRP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785818"/>
          </a:xfrm>
        </p:spPr>
        <p:txBody>
          <a:bodyPr/>
          <a:lstStyle/>
          <a:p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6072230" cy="4539426"/>
          </a:xfrm>
        </p:spPr>
        <p:txBody>
          <a:bodyPr>
            <a:normAutofit fontScale="55000" lnSpcReduction="20000"/>
          </a:bodyPr>
          <a:lstStyle/>
          <a:p>
            <a:r>
              <a:rPr lang="en-GB" dirty="0" smtClean="0"/>
              <a:t>Resources ...</a:t>
            </a:r>
          </a:p>
          <a:p>
            <a:pPr lvl="1"/>
            <a:r>
              <a:rPr lang="en-GB" dirty="0" smtClean="0">
                <a:hlinkClick r:id="rId2"/>
              </a:rPr>
              <a:t>www.stem.org.uk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3"/>
              </a:rPr>
              <a:t>www.futuremorph.org/teachers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4"/>
              </a:rPr>
              <a:t>https://www.stem.org.uk/stem-ambassador-hub-london</a:t>
            </a:r>
            <a:r>
              <a:rPr lang="en-GB" dirty="0" smtClean="0"/>
              <a:t> (2,500 volunteers)</a:t>
            </a:r>
          </a:p>
          <a:p>
            <a:pPr lvl="1"/>
            <a:r>
              <a:rPr lang="en-GB" dirty="0" smtClean="0">
                <a:hlinkClick r:id="rId5"/>
              </a:rPr>
              <a:t>http://www.tunnelworks.co.uk/</a:t>
            </a:r>
            <a:r>
              <a:rPr lang="en-GB" dirty="0" smtClean="0"/>
              <a:t>  </a:t>
            </a:r>
          </a:p>
          <a:p>
            <a:pPr lvl="1"/>
            <a:r>
              <a:rPr lang="en-GB" dirty="0" smtClean="0">
                <a:hlinkClick r:id="rId6"/>
              </a:rPr>
              <a:t>http://www.tomorrowsengineers.org.uk/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tx1"/>
                </a:solidFill>
              </a:rPr>
              <a:t>(Energy Quest half day workshop, Carbon capture activity, careers resources)</a:t>
            </a:r>
          </a:p>
          <a:p>
            <a:r>
              <a:rPr lang="en-GB" dirty="0" smtClean="0">
                <a:hlinkClick r:id="rId7"/>
              </a:rPr>
              <a:t>www.cegnet.co.uk/uploads/resources/Careers_using_maths.pdf</a:t>
            </a:r>
            <a:r>
              <a:rPr lang="en-GB" dirty="0" smtClean="0"/>
              <a:t>  (top ten Maths careers sites)</a:t>
            </a:r>
          </a:p>
          <a:p>
            <a:r>
              <a:rPr lang="en-GB" dirty="0" smtClean="0"/>
              <a:t>Jobs with ...</a:t>
            </a:r>
          </a:p>
          <a:p>
            <a:pPr lvl="1"/>
            <a:r>
              <a:rPr lang="en-GB" dirty="0" smtClean="0">
                <a:hlinkClick r:id="rId8"/>
              </a:rPr>
              <a:t>https://nationalcareersservice.direct.gov.uk/job-profiles/financial-services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9"/>
              </a:rPr>
              <a:t>https://successatschool.org/careerzonesummary/19/Banking-Finance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10"/>
              </a:rPr>
              <a:t>https://www.prospects.ac.uk/careers-advice/what-can-i-do-with-my-degree/mathematics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11"/>
              </a:rPr>
              <a:t>https://successatschool.org/advice/subjects</a:t>
            </a:r>
            <a:r>
              <a:rPr lang="en-GB" dirty="0" smtClean="0"/>
              <a:t>  </a:t>
            </a:r>
          </a:p>
          <a:p>
            <a:r>
              <a:rPr lang="en-GB" dirty="0" smtClean="0"/>
              <a:t>Videos (Could list every job, these are examples)...</a:t>
            </a:r>
          </a:p>
          <a:p>
            <a:pPr lvl="1"/>
            <a:r>
              <a:rPr lang="en-GB" dirty="0" smtClean="0">
                <a:hlinkClick r:id="rId12"/>
              </a:rPr>
              <a:t>http://icould.com/stories/subject/maths/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13"/>
              </a:rPr>
              <a:t>http://tv.careersbox.co.uk/sector.php?sector=45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64" y="1785926"/>
            <a:ext cx="2303318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785818"/>
          </a:xfrm>
        </p:spPr>
        <p:txBody>
          <a:bodyPr/>
          <a:lstStyle/>
          <a:p>
            <a:r>
              <a:rPr lang="en-GB" dirty="0" smtClean="0"/>
              <a:t>Science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6143668" cy="4539426"/>
          </a:xfrm>
        </p:spPr>
        <p:txBody>
          <a:bodyPr>
            <a:normAutofit fontScale="55000" lnSpcReduction="20000"/>
          </a:bodyPr>
          <a:lstStyle/>
          <a:p>
            <a:r>
              <a:rPr lang="en-GB" dirty="0" smtClean="0"/>
              <a:t>Resources ...</a:t>
            </a:r>
          </a:p>
          <a:p>
            <a:pPr lvl="1"/>
            <a:r>
              <a:rPr lang="en-GB" dirty="0" smtClean="0">
                <a:hlinkClick r:id="rId2"/>
              </a:rPr>
              <a:t>www.stem.org.uk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3"/>
              </a:rPr>
              <a:t>www.futuremorph.org/teachers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4"/>
              </a:rPr>
              <a:t>https://www.stem.org.uk/stem-ambassador-hub-london</a:t>
            </a:r>
            <a:r>
              <a:rPr lang="en-GB" dirty="0" smtClean="0"/>
              <a:t> (2,500 volunteers)</a:t>
            </a:r>
          </a:p>
          <a:p>
            <a:pPr lvl="1"/>
            <a:r>
              <a:rPr lang="en-GB" dirty="0" smtClean="0">
                <a:hlinkClick r:id="rId5"/>
              </a:rPr>
              <a:t>http://www.tunnelworks.co.uk/</a:t>
            </a:r>
            <a:r>
              <a:rPr lang="en-GB" dirty="0" smtClean="0"/>
              <a:t>  </a:t>
            </a:r>
          </a:p>
          <a:p>
            <a:pPr lvl="1"/>
            <a:r>
              <a:rPr lang="en-GB" dirty="0" smtClean="0">
                <a:hlinkClick r:id="rId6"/>
              </a:rPr>
              <a:t>http://www.tomorrowsengineers.org.uk/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tx1"/>
                </a:solidFill>
              </a:rPr>
              <a:t>(Energy Quest half day workshop, Carbon capture activity, careers resources)</a:t>
            </a:r>
          </a:p>
          <a:p>
            <a:r>
              <a:rPr lang="en-GB" dirty="0" smtClean="0"/>
              <a:t>Jobs </a:t>
            </a:r>
            <a:r>
              <a:rPr lang="en-GB" dirty="0" smtClean="0"/>
              <a:t>with ...</a:t>
            </a:r>
          </a:p>
          <a:p>
            <a:pPr lvl="1"/>
            <a:r>
              <a:rPr lang="en-GB" dirty="0" smtClean="0">
                <a:hlinkClick r:id="rId7"/>
              </a:rPr>
              <a:t>https://www.prospects.ac.uk/careers-advice/what-can-i-do-with-my-degree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8"/>
              </a:rPr>
              <a:t>https://nationalcareersservice.direct.gov.uk/job-profiles/science-and-research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9"/>
              </a:rPr>
              <a:t>https://nationalcareersservice.direct.gov.uk/job-profiles/manufacturing-and-engineering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10"/>
              </a:rPr>
              <a:t>https://successatschool.org/advice/subjects</a:t>
            </a:r>
            <a:r>
              <a:rPr lang="en-GB" dirty="0" smtClean="0"/>
              <a:t> </a:t>
            </a:r>
          </a:p>
          <a:p>
            <a:r>
              <a:rPr lang="en-GB" dirty="0" smtClean="0"/>
              <a:t>Videos ...</a:t>
            </a:r>
          </a:p>
          <a:p>
            <a:pPr lvl="1"/>
            <a:r>
              <a:rPr lang="en-GB" dirty="0" smtClean="0">
                <a:hlinkClick r:id="rId11"/>
              </a:rPr>
              <a:t>http://icould.com/stories/subject/science-curriculum/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12"/>
              </a:rPr>
              <a:t>http://tv.careersbox.co.uk/sector.php?sector=47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78" y="1214422"/>
            <a:ext cx="149325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30" y="2500306"/>
            <a:ext cx="1651566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20" y="3929066"/>
            <a:ext cx="1535545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52"/>
            <a:ext cx="9144000" cy="634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4000" cy="5828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122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42852"/>
            <a:ext cx="9144000" cy="640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4000" cy="6434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Modern Foreign Languages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785926"/>
            <a:ext cx="6000792" cy="4325112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Jobs with ...</a:t>
            </a:r>
          </a:p>
          <a:p>
            <a:pPr lvl="1"/>
            <a:r>
              <a:rPr lang="en-GB" dirty="0" smtClean="0">
                <a:hlinkClick r:id="rId2"/>
              </a:rPr>
              <a:t>https://www.brightknowledge.org/knowledge-bank/modern-languages/careers-in-modern-languages/what-can-i-do-with-a-language-degree</a:t>
            </a:r>
            <a:r>
              <a:rPr lang="en-GB" dirty="0" smtClean="0"/>
              <a:t>  </a:t>
            </a:r>
          </a:p>
          <a:p>
            <a:pPr lvl="1"/>
            <a:r>
              <a:rPr lang="en-GB" dirty="0" smtClean="0">
                <a:hlinkClick r:id="rId3"/>
              </a:rPr>
              <a:t>https://www.prospects.ac.uk/careers-advice/what-can-i-do-with-my-degree/modern-languages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4"/>
              </a:rPr>
              <a:t>https://successatschool.org/advice/subjects</a:t>
            </a:r>
            <a:r>
              <a:rPr lang="en-GB" dirty="0" smtClean="0"/>
              <a:t>  </a:t>
            </a:r>
          </a:p>
          <a:p>
            <a:r>
              <a:rPr lang="en-GB" dirty="0" smtClean="0"/>
              <a:t>Videos ...</a:t>
            </a:r>
          </a:p>
          <a:p>
            <a:pPr lvl="1"/>
            <a:r>
              <a:rPr lang="en-GB" dirty="0" smtClean="0">
                <a:hlinkClick r:id="rId5"/>
              </a:rPr>
              <a:t>http://icould.com/stories/subject/modern-languages/</a:t>
            </a:r>
            <a:endParaRPr lang="en-GB" dirty="0" smtClean="0"/>
          </a:p>
          <a:p>
            <a:pPr lvl="1"/>
            <a:r>
              <a:rPr lang="en-GB" dirty="0" smtClean="0">
                <a:hlinkClick r:id="rId6"/>
              </a:rPr>
              <a:t>http://tv.careersbox.co.uk/films/teaching/</a:t>
            </a:r>
            <a:r>
              <a:rPr lang="en-GB" dirty="0" smtClean="0"/>
              <a:t> (found by search for </a:t>
            </a:r>
            <a:r>
              <a:rPr lang="en-GB" i="1" dirty="0" smtClean="0"/>
              <a:t>languages</a:t>
            </a:r>
            <a:r>
              <a:rPr lang="en-GB" dirty="0" smtClean="0"/>
              <a:t>) 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702" y="2214554"/>
            <a:ext cx="2303317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Performing Arts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556792"/>
            <a:ext cx="6249306" cy="4554246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Jobs with ...</a:t>
            </a:r>
          </a:p>
          <a:p>
            <a:pPr lvl="1"/>
            <a:r>
              <a:rPr lang="en-GB" dirty="0" smtClean="0">
                <a:hlinkClick r:id="rId2"/>
              </a:rPr>
              <a:t>https://nationalcareersservice.direct.gov.uk/job-profiles/performing-arts-broadcast-and-media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3"/>
              </a:rPr>
              <a:t>https://www.prospects.ac.uk/careers-advice/what-can-i-do-with-my-degree/performing-arts-dance-drama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4"/>
              </a:rPr>
              <a:t>https://successatschool.org/advice/subjects</a:t>
            </a:r>
            <a:endParaRPr lang="en-GB" dirty="0" smtClean="0"/>
          </a:p>
          <a:p>
            <a:r>
              <a:rPr lang="en-GB" dirty="0" smtClean="0"/>
              <a:t>Videos ...</a:t>
            </a:r>
          </a:p>
          <a:p>
            <a:pPr lvl="1"/>
            <a:r>
              <a:rPr lang="en-GB" dirty="0" smtClean="0">
                <a:hlinkClick r:id="rId5"/>
              </a:rPr>
              <a:t>http://icould.com/stories/subject/drama-and-theatre-studies/</a:t>
            </a:r>
            <a:endParaRPr lang="en-GB" dirty="0" smtClean="0"/>
          </a:p>
          <a:p>
            <a:pPr lvl="1"/>
            <a:r>
              <a:rPr lang="en-GB" dirty="0" smtClean="0">
                <a:hlinkClick r:id="rId6"/>
              </a:rPr>
              <a:t>http://icould.com/stories/subject/music-curriculum-subject/</a:t>
            </a:r>
            <a:endParaRPr lang="en-GB" dirty="0" smtClean="0"/>
          </a:p>
          <a:p>
            <a:pPr lvl="1"/>
            <a:r>
              <a:rPr lang="en-GB" dirty="0" smtClean="0">
                <a:hlinkClick r:id="rId7"/>
              </a:rPr>
              <a:t>http://tv.careersbox.co.uk/sector.php?sector=42</a:t>
            </a:r>
            <a:r>
              <a:rPr lang="en-GB" dirty="0" smtClean="0"/>
              <a:t> </a:t>
            </a:r>
            <a:endParaRPr lang="en-GB" dirty="0" smtClean="0"/>
          </a:p>
          <a:p>
            <a:pPr lvl="0">
              <a:buClr>
                <a:srgbClr val="A04DA3"/>
              </a:buClr>
            </a:pPr>
            <a:r>
              <a:rPr lang="en-GB" dirty="0" smtClean="0">
                <a:solidFill>
                  <a:prstClr val="black"/>
                </a:solidFill>
              </a:rPr>
              <a:t>Resources</a:t>
            </a:r>
          </a:p>
          <a:p>
            <a:pPr lvl="1">
              <a:buClr>
                <a:srgbClr val="A04DA3"/>
              </a:buClr>
            </a:pPr>
            <a:r>
              <a:rPr lang="en-GB" dirty="0" smtClean="0">
                <a:solidFill>
                  <a:prstClr val="black"/>
                </a:solidFill>
                <a:hlinkClick r:id="rId4"/>
              </a:rPr>
              <a:t>www.creative-choices.co.uk</a:t>
            </a:r>
          </a:p>
          <a:p>
            <a:pPr lvl="1">
              <a:buClr>
                <a:srgbClr val="A04DA3"/>
              </a:buClr>
            </a:pPr>
            <a:r>
              <a:rPr lang="en-GB" dirty="0" smtClean="0">
                <a:solidFill>
                  <a:prstClr val="black"/>
                </a:solidFill>
                <a:hlinkClick r:id="rId4"/>
              </a:rPr>
              <a:t>https</a:t>
            </a:r>
            <a:r>
              <a:rPr lang="en-GB" dirty="0">
                <a:solidFill>
                  <a:prstClr val="black"/>
                </a:solidFill>
                <a:hlinkClick r:id="rId4"/>
              </a:rPr>
              <a:t>://www.halfmoon.org.uk/participate/educators/secondary-college/careers-in-theatre/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64" y="2071678"/>
            <a:ext cx="2360335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Visual Arts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785926"/>
            <a:ext cx="6143668" cy="4325112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Resources ...</a:t>
            </a:r>
          </a:p>
          <a:p>
            <a:pPr lvl="1"/>
            <a:r>
              <a:rPr lang="en-GB" dirty="0" smtClean="0">
                <a:hlinkClick r:id="rId2"/>
              </a:rPr>
              <a:t>https://creativeskillset.org/who_we_help/young_creative_talent</a:t>
            </a:r>
            <a:r>
              <a:rPr lang="en-GB" dirty="0" smtClean="0"/>
              <a:t> </a:t>
            </a:r>
            <a:endParaRPr lang="en-GB" dirty="0" smtClean="0"/>
          </a:p>
          <a:p>
            <a:pPr lvl="1"/>
            <a:r>
              <a:rPr lang="en-GB" dirty="0" smtClean="0">
                <a:hlinkClick r:id="rId3"/>
              </a:rPr>
              <a:t>www.creative-choices.co.uk</a:t>
            </a:r>
            <a:endParaRPr lang="en-GB" dirty="0" smtClean="0"/>
          </a:p>
          <a:p>
            <a:r>
              <a:rPr lang="en-GB" dirty="0" smtClean="0"/>
              <a:t>Jobs </a:t>
            </a:r>
            <a:r>
              <a:rPr lang="en-GB" dirty="0" smtClean="0"/>
              <a:t>with ...</a:t>
            </a:r>
          </a:p>
          <a:p>
            <a:pPr lvl="1"/>
            <a:r>
              <a:rPr lang="en-GB" dirty="0" smtClean="0">
                <a:hlinkClick r:id="rId4"/>
              </a:rPr>
              <a:t>https://nationalcareersservice.direct.gov.uk/job-profiles/arts-crafts-and-design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5"/>
              </a:rPr>
              <a:t>https://successatschool.org/careerzonesummary/1/Art-Design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6"/>
              </a:rPr>
              <a:t>https://www.prospects.ac.uk/careers-advice/what-can-i-do-with-my-degree</a:t>
            </a:r>
            <a:endParaRPr lang="en-GB" dirty="0" smtClean="0"/>
          </a:p>
          <a:p>
            <a:r>
              <a:rPr lang="en-GB" dirty="0" smtClean="0"/>
              <a:t>Videos ...</a:t>
            </a:r>
          </a:p>
          <a:p>
            <a:pPr lvl="1"/>
            <a:r>
              <a:rPr lang="en-GB" dirty="0" smtClean="0">
                <a:hlinkClick r:id="rId7"/>
              </a:rPr>
              <a:t>http://icould.com/stories/subject/art-and-design/</a:t>
            </a:r>
            <a:endParaRPr lang="en-GB" dirty="0" smtClean="0"/>
          </a:p>
          <a:p>
            <a:pPr lvl="1"/>
            <a:r>
              <a:rPr lang="en-GB" dirty="0" smtClean="0">
                <a:hlinkClick r:id="rId8"/>
              </a:rPr>
              <a:t>http://icould.com/stories/subject/design-technology/</a:t>
            </a:r>
            <a:endParaRPr lang="en-GB" dirty="0" smtClean="0"/>
          </a:p>
          <a:p>
            <a:pPr lvl="1"/>
            <a:r>
              <a:rPr lang="en-GB" dirty="0" smtClean="0">
                <a:hlinkClick r:id="rId9"/>
              </a:rPr>
              <a:t>http://tv.careersbox.co.uk/sector.php?sector=42</a:t>
            </a:r>
            <a:r>
              <a:rPr lang="en-GB" dirty="0" smtClean="0"/>
              <a:t>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702" y="2214554"/>
            <a:ext cx="2289753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PE/Wellbeing/Sports/Health &amp; Social Care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928802"/>
            <a:ext cx="8229600" cy="4182236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/>
              <a:t>Resources ...</a:t>
            </a:r>
          </a:p>
          <a:p>
            <a:pPr lvl="1">
              <a:buClr>
                <a:srgbClr val="438086"/>
              </a:buClr>
            </a:pPr>
            <a:r>
              <a:rPr lang="en-GB" sz="2300" dirty="0">
                <a:solidFill>
                  <a:srgbClr val="438086"/>
                </a:solidFill>
                <a:hlinkClick r:id="rId2"/>
              </a:rPr>
              <a:t>http://www.hepi.ac.uk/2017/02/23/3858/</a:t>
            </a:r>
            <a:r>
              <a:rPr lang="en-GB" sz="2300" dirty="0">
                <a:solidFill>
                  <a:srgbClr val="438086"/>
                </a:solidFill>
              </a:rPr>
              <a:t> </a:t>
            </a:r>
            <a:r>
              <a:rPr lang="en-GB" sz="2300" dirty="0" smtClean="0">
                <a:solidFill>
                  <a:srgbClr val="438086"/>
                </a:solidFill>
              </a:rPr>
              <a:t> </a:t>
            </a:r>
            <a:r>
              <a:rPr lang="en-GB" dirty="0" smtClean="0"/>
              <a:t>Reforming </a:t>
            </a:r>
            <a:r>
              <a:rPr lang="en-GB" dirty="0" smtClean="0"/>
              <a:t>BTECs : Applied General as a Route to Higher Education</a:t>
            </a:r>
          </a:p>
          <a:p>
            <a:r>
              <a:rPr lang="en-GB" dirty="0" smtClean="0"/>
              <a:t>Jobs with ...</a:t>
            </a:r>
          </a:p>
          <a:p>
            <a:pPr lvl="1"/>
            <a:r>
              <a:rPr lang="en-GB" dirty="0" smtClean="0">
                <a:hlinkClick r:id="rId3"/>
              </a:rPr>
              <a:t>https://nationalcareersservice.direct.gov.uk/job-profiles/sport-leisure-and-tourism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4"/>
              </a:rPr>
              <a:t>https://nationalcareersservice.direct.gov.uk/job-profiles/medicine-and-nursing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5"/>
              </a:rPr>
              <a:t>https</a:t>
            </a:r>
            <a:r>
              <a:rPr lang="en-GB" dirty="0" smtClean="0">
                <a:hlinkClick r:id="rId5"/>
              </a:rPr>
              <a:t>://nationalcareersservice.direct.gov.uk/job-profiles/social-services</a:t>
            </a:r>
            <a:endParaRPr lang="en-GB" dirty="0" smtClean="0"/>
          </a:p>
          <a:p>
            <a:pPr lvl="1"/>
            <a:r>
              <a:rPr lang="en-GB" dirty="0" smtClean="0">
                <a:hlinkClick r:id="rId6"/>
              </a:rPr>
              <a:t>https://www.prospects.ac.uk/careers-advice/what-can-i-do-with-my-degree</a:t>
            </a:r>
            <a:endParaRPr lang="en-GB" dirty="0" smtClean="0"/>
          </a:p>
          <a:p>
            <a:pPr lvl="1"/>
            <a:r>
              <a:rPr lang="en-GB" dirty="0" smtClean="0">
                <a:hlinkClick r:id="rId7"/>
              </a:rPr>
              <a:t>https://successatschool.org/advicedetails/562/Why-Study-Physical-Education-PE-%3F</a:t>
            </a:r>
            <a:endParaRPr lang="en-GB" dirty="0" smtClean="0"/>
          </a:p>
          <a:p>
            <a:r>
              <a:rPr lang="en-GB" dirty="0" smtClean="0"/>
              <a:t>Videos ...</a:t>
            </a:r>
          </a:p>
          <a:p>
            <a:pPr lvl="1"/>
            <a:r>
              <a:rPr lang="en-GB" dirty="0" smtClean="0">
                <a:hlinkClick r:id="rId8"/>
              </a:rPr>
              <a:t>http://icould.com/stories/subject/sports-science-and-pe/</a:t>
            </a:r>
            <a:endParaRPr lang="en-GB" dirty="0" smtClean="0"/>
          </a:p>
          <a:p>
            <a:pPr lvl="1"/>
            <a:r>
              <a:rPr lang="en-GB" dirty="0" smtClean="0">
                <a:hlinkClick r:id="rId9"/>
              </a:rPr>
              <a:t>http://icould.com/stories/subject/health-and-social-care/</a:t>
            </a:r>
            <a:endParaRPr lang="en-GB" dirty="0" smtClean="0"/>
          </a:p>
          <a:p>
            <a:pPr lvl="1"/>
            <a:r>
              <a:rPr lang="en-GB" dirty="0" smtClean="0">
                <a:hlinkClick r:id="rId10"/>
              </a:rPr>
              <a:t>http://tv.careersbox.co.uk/sector.php?sector=43</a:t>
            </a:r>
            <a:endParaRPr lang="en-GB" dirty="0" smtClean="0"/>
          </a:p>
          <a:p>
            <a:pPr lvl="1"/>
            <a:endParaRPr lang="en-GB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IT/Business Studies/Psychology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Resources </a:t>
            </a:r>
            <a:r>
              <a:rPr lang="en-GB" dirty="0" smtClean="0"/>
              <a:t>...</a:t>
            </a:r>
          </a:p>
          <a:p>
            <a:pPr lvl="1"/>
            <a:r>
              <a:rPr lang="en-GB" dirty="0" smtClean="0">
                <a:hlinkClick r:id="rId2"/>
              </a:rPr>
              <a:t>www.barclayslifeskills.com/teachers/support/digital-tools-for-educators</a:t>
            </a:r>
            <a:r>
              <a:rPr lang="en-GB" dirty="0" smtClean="0"/>
              <a:t> </a:t>
            </a:r>
          </a:p>
          <a:p>
            <a:r>
              <a:rPr lang="en-GB" dirty="0" smtClean="0"/>
              <a:t>Jobs with ...</a:t>
            </a:r>
          </a:p>
          <a:p>
            <a:pPr lvl="1"/>
            <a:r>
              <a:rPr lang="en-GB" dirty="0" smtClean="0">
                <a:hlinkClick r:id="rId3"/>
              </a:rPr>
              <a:t>https://nationalcareersservice.direct.gov.uk/job-profiles/administrative-and-clerical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4"/>
              </a:rPr>
              <a:t>https://nationalcareersservice.direct.gov.uk/job-profiles/information-technology-and-information-management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5"/>
              </a:rPr>
              <a:t>https://nationalcareersservice.direct.gov.uk/job-profiles/social-services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6"/>
              </a:rPr>
              <a:t>https://www.prospects.ac.uk/careers-advice/what-can-i-do-with-my-degree</a:t>
            </a:r>
            <a:endParaRPr lang="en-GB" dirty="0" smtClean="0"/>
          </a:p>
          <a:p>
            <a:pPr lvl="1"/>
            <a:r>
              <a:rPr lang="en-GB" dirty="0" smtClean="0">
                <a:hlinkClick r:id="rId7"/>
              </a:rPr>
              <a:t>https://successatschool.org/advice/subjects</a:t>
            </a:r>
            <a:r>
              <a:rPr lang="en-GB" dirty="0" smtClean="0"/>
              <a:t> </a:t>
            </a:r>
          </a:p>
          <a:p>
            <a:r>
              <a:rPr lang="en-GB" dirty="0" smtClean="0"/>
              <a:t>Videos ...</a:t>
            </a:r>
          </a:p>
          <a:p>
            <a:pPr lvl="1"/>
            <a:r>
              <a:rPr lang="en-GB" dirty="0" smtClean="0">
                <a:hlinkClick r:id="rId8"/>
              </a:rPr>
              <a:t>http://icould.com/stories/subject/computing/</a:t>
            </a:r>
            <a:endParaRPr lang="en-GB" dirty="0" smtClean="0"/>
          </a:p>
          <a:p>
            <a:pPr lvl="1"/>
            <a:r>
              <a:rPr lang="en-GB" dirty="0" smtClean="0">
                <a:hlinkClick r:id="rId9"/>
              </a:rPr>
              <a:t>http://icould.com/stories/subject/business-studies-and-economics/</a:t>
            </a:r>
            <a:endParaRPr lang="en-GB" dirty="0" smtClean="0"/>
          </a:p>
          <a:p>
            <a:pPr lvl="1"/>
            <a:r>
              <a:rPr lang="en-GB" dirty="0" smtClean="0">
                <a:hlinkClick r:id="rId10"/>
              </a:rPr>
              <a:t>http://icould.com/stories/subject/psychology/</a:t>
            </a:r>
            <a:r>
              <a:rPr lang="en-GB" dirty="0" smtClean="0"/>
              <a:t> </a:t>
            </a:r>
            <a:endParaRPr lang="en-GB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124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5451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Humanities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556792"/>
            <a:ext cx="6535058" cy="4554246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/>
              <a:t>Resources</a:t>
            </a:r>
          </a:p>
          <a:p>
            <a:pPr lvl="1"/>
            <a:r>
              <a:rPr lang="en-GB" dirty="0" smtClean="0">
                <a:hlinkClick r:id="rId2"/>
              </a:rPr>
              <a:t>http://www.tunnelworks.co.uk/</a:t>
            </a:r>
            <a:r>
              <a:rPr lang="en-GB" dirty="0" smtClean="0"/>
              <a:t> (History</a:t>
            </a:r>
            <a:r>
              <a:rPr lang="en-GB" dirty="0" smtClean="0"/>
              <a:t>)</a:t>
            </a:r>
          </a:p>
          <a:p>
            <a:pPr lvl="1"/>
            <a:r>
              <a:rPr lang="en-GB" dirty="0" smtClean="0">
                <a:hlinkClick r:id="rId3"/>
              </a:rPr>
              <a:t>www.globalgeneration.org.uk/</a:t>
            </a:r>
            <a:r>
              <a:rPr lang="en-GB" dirty="0" smtClean="0"/>
              <a:t> - primarily Kings Cross area</a:t>
            </a:r>
          </a:p>
          <a:p>
            <a:r>
              <a:rPr lang="en-GB" dirty="0" smtClean="0"/>
              <a:t>Jobs </a:t>
            </a:r>
            <a:r>
              <a:rPr lang="en-GB" dirty="0" smtClean="0"/>
              <a:t>with ...</a:t>
            </a:r>
          </a:p>
          <a:p>
            <a:pPr lvl="1"/>
            <a:r>
              <a:rPr lang="en-GB" dirty="0" smtClean="0">
                <a:hlinkClick r:id="rId4"/>
              </a:rPr>
              <a:t>https://nationalcareersservice.direct.gov.uk/job-profiles/social-services</a:t>
            </a:r>
            <a:endParaRPr lang="en-GB" dirty="0" smtClean="0"/>
          </a:p>
          <a:p>
            <a:pPr lvl="1"/>
            <a:r>
              <a:rPr lang="en-GB" dirty="0" smtClean="0">
                <a:hlinkClick r:id="rId5"/>
              </a:rPr>
              <a:t>https://nationalcareersservice.direct.gov.uk/job-profiles/environmental-sciences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6"/>
              </a:rPr>
              <a:t>https://www.prospects.ac.uk/careers-advice/what-can-i-do-with-my-degree</a:t>
            </a:r>
            <a:r>
              <a:rPr lang="en-GB" dirty="0" smtClean="0"/>
              <a:t>  </a:t>
            </a:r>
          </a:p>
          <a:p>
            <a:pPr lvl="1"/>
            <a:r>
              <a:rPr lang="en-GB" dirty="0" smtClean="0">
                <a:hlinkClick r:id="rId7"/>
              </a:rPr>
              <a:t>https://www.rgs.org/NR/rdonlyres/F555626F-47D0-4331-A38B-30867D1AFE6D/0/CareerseducationRGSsite.pdf</a:t>
            </a:r>
            <a:r>
              <a:rPr lang="en-GB" dirty="0" smtClean="0"/>
              <a:t>  (Geography)</a:t>
            </a:r>
          </a:p>
          <a:p>
            <a:pPr lvl="1"/>
            <a:r>
              <a:rPr lang="en-GB" dirty="0" smtClean="0">
                <a:hlinkClick r:id="rId8"/>
              </a:rPr>
              <a:t>https://successatschool.org/advice/subjects</a:t>
            </a:r>
            <a:endParaRPr lang="en-GB" dirty="0" smtClean="0"/>
          </a:p>
          <a:p>
            <a:r>
              <a:rPr lang="en-GB" dirty="0" smtClean="0"/>
              <a:t>Videos ...</a:t>
            </a:r>
          </a:p>
          <a:p>
            <a:pPr lvl="1"/>
            <a:r>
              <a:rPr lang="en-GB" dirty="0" smtClean="0">
                <a:hlinkClick r:id="rId9"/>
              </a:rPr>
              <a:t>http://icould.com/stories/subject/geography/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10"/>
              </a:rPr>
              <a:t>http://icould.com/stories/subject/history/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11"/>
              </a:rPr>
              <a:t>http://icould.com/stories/subject/sociology/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>
                <a:hlinkClick r:id="rId12"/>
              </a:rPr>
              <a:t>http://icould.com/stories/subject/religious-studies/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6" y="1857364"/>
            <a:ext cx="1811565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68" y="3357562"/>
            <a:ext cx="1783019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Steps: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What are the immediate gaps in provision that you can recognise from a faculty point of view? What ideas do you have to develop further your subject’s contribution to pupils’ career and employability learning?</a:t>
            </a:r>
          </a:p>
          <a:p>
            <a:pPr marL="109728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77538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5779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1114173"/>
            <a:ext cx="8458200" cy="695577"/>
          </a:xfrm>
        </p:spPr>
        <p:txBody>
          <a:bodyPr>
            <a:normAutofit fontScale="90000"/>
          </a:bodyPr>
          <a:lstStyle/>
          <a:p>
            <a:r>
              <a:rPr lang="en-GB" sz="3600" dirty="0" smtClean="0"/>
              <a:t>Support from the school’s careers leader?</a:t>
            </a:r>
            <a:endParaRPr lang="en-GB" sz="36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926" y="2451100"/>
            <a:ext cx="3352147" cy="334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642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GROWS COLOURS">
      <a:dk1>
        <a:srgbClr val="166F71"/>
      </a:dk1>
      <a:lt1>
        <a:srgbClr val="FFFFFF"/>
      </a:lt1>
      <a:dk2>
        <a:srgbClr val="A9D094"/>
      </a:dk2>
      <a:lt2>
        <a:srgbClr val="005570"/>
      </a:lt2>
      <a:accent1>
        <a:srgbClr val="B3D0BD"/>
      </a:accent1>
      <a:accent2>
        <a:srgbClr val="20797B"/>
      </a:accent2>
      <a:accent3>
        <a:srgbClr val="BDE4A8"/>
      </a:accent3>
      <a:accent4>
        <a:srgbClr val="2A838F"/>
      </a:accent4>
      <a:accent5>
        <a:srgbClr val="C7EEB2"/>
      </a:accent5>
      <a:accent6>
        <a:srgbClr val="348D8F"/>
      </a:accent6>
      <a:hlink>
        <a:srgbClr val="0046FF"/>
      </a:hlink>
      <a:folHlink>
        <a:srgbClr val="E3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1543</TotalTime>
  <Words>1228</Words>
  <Application>Microsoft Office PowerPoint</Application>
  <PresentationFormat>On-screen Show (4:3)</PresentationFormat>
  <Paragraphs>233</Paragraphs>
  <Slides>33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Urban</vt:lpstr>
      <vt:lpstr>1_Office Theme</vt:lpstr>
      <vt:lpstr>Every Subject Teacher is a Careers Teacher?</vt:lpstr>
      <vt:lpstr>PowerPoint Presentation</vt:lpstr>
      <vt:lpstr>PowerPoint Presentation</vt:lpstr>
      <vt:lpstr>Reasons to embed careers</vt:lpstr>
      <vt:lpstr>PowerPoint Presentation</vt:lpstr>
      <vt:lpstr>Compass - Areas for Potential Improvement</vt:lpstr>
      <vt:lpstr>In faculty pairs/small groups</vt:lpstr>
      <vt:lpstr>Great Expectations</vt:lpstr>
      <vt:lpstr>Confidence Levels </vt:lpstr>
      <vt:lpstr>  Task </vt:lpstr>
      <vt:lpstr>Getting to grips with resources</vt:lpstr>
      <vt:lpstr>Links</vt:lpstr>
      <vt:lpstr>PowerPoint Presentation</vt:lpstr>
      <vt:lpstr>PowerPoint Presentation</vt:lpstr>
      <vt:lpstr>Faculty Areas</vt:lpstr>
      <vt:lpstr>English</vt:lpstr>
      <vt:lpstr>Maths</vt:lpstr>
      <vt:lpstr>Science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Modern Foreign Languages</vt:lpstr>
      <vt:lpstr>Performing Arts</vt:lpstr>
      <vt:lpstr>Visual Arts</vt:lpstr>
      <vt:lpstr>PE/Wellbeing/Sports/Health &amp; Social Care</vt:lpstr>
      <vt:lpstr>IT/Business Studies/Psychology</vt:lpstr>
      <vt:lpstr>PowerPoint Presentation</vt:lpstr>
      <vt:lpstr>Humanities</vt:lpstr>
      <vt:lpstr>Next Steps:</vt:lpstr>
      <vt:lpstr>PowerPoint Presentation</vt:lpstr>
      <vt:lpstr>Support from the school’s careers leader?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Nix</dc:creator>
  <cp:lastModifiedBy>Claire Nix</cp:lastModifiedBy>
  <cp:revision>160</cp:revision>
  <cp:lastPrinted>2017-01-26T17:35:28Z</cp:lastPrinted>
  <dcterms:created xsi:type="dcterms:W3CDTF">2016-11-07T13:39:55Z</dcterms:created>
  <dcterms:modified xsi:type="dcterms:W3CDTF">2017-02-27T19:27:50Z</dcterms:modified>
</cp:coreProperties>
</file>