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4"/>
  </p:notesMasterIdLst>
  <p:sldIdLst>
    <p:sldId id="256" r:id="rId2"/>
    <p:sldId id="276" r:id="rId3"/>
    <p:sldId id="260" r:id="rId4"/>
    <p:sldId id="285" r:id="rId5"/>
    <p:sldId id="284" r:id="rId6"/>
    <p:sldId id="283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80" r:id="rId18"/>
    <p:sldId id="273" r:id="rId19"/>
    <p:sldId id="291" r:id="rId20"/>
    <p:sldId id="281" r:id="rId21"/>
    <p:sldId id="275" r:id="rId22"/>
    <p:sldId id="282" r:id="rId23"/>
  </p:sldIdLst>
  <p:sldSz cx="12192000" cy="6858000"/>
  <p:notesSz cx="6858000" cy="9144000"/>
  <p:embeddedFontLst>
    <p:embeddedFont>
      <p:font typeface="Open Sans" panose="020B0604020202020204" charset="0"/>
      <p:regular r:id="rId25"/>
      <p:bold r:id="rId26"/>
      <p:italic r:id="rId27"/>
      <p:boldItalic r:id="rId28"/>
    </p:embeddedFont>
    <p:embeddedFont>
      <p:font typeface="Open Sans" panose="020B0604020202020204" charset="0"/>
      <p:regular r:id="rId25"/>
      <p:bold r:id="rId26"/>
      <p:italic r:id="rId27"/>
      <p:boldItalic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Calibri Light" panose="020F0302020204030204" pitchFamily="34" charset="0"/>
      <p:regular r:id="rId33"/>
      <p:italic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DD36"/>
    <a:srgbClr val="4BC7C8"/>
    <a:srgbClr val="AFE7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0" autoAdjust="0"/>
    <p:restoredTop sz="65804" autoAdjust="0"/>
  </p:normalViewPr>
  <p:slideViewPr>
    <p:cSldViewPr snapToGrid="0">
      <p:cViewPr varScale="1">
        <p:scale>
          <a:sx n="60" d="100"/>
          <a:sy n="60" d="100"/>
        </p:scale>
        <p:origin x="173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86D564-08F0-472F-928E-E14F826DFA93}" type="datetimeFigureOut">
              <a:rPr lang="en-GB" smtClean="0"/>
              <a:t>02/11/2022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8783C2-D374-4D3E-B226-113E1372D7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30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u="sng" dirty="0"/>
              <a:t>Teachers’ notes</a:t>
            </a:r>
          </a:p>
          <a:p>
            <a:r>
              <a:rPr lang="en-GB" b="1" u="none" dirty="0"/>
              <a:t>Delete slide 4/5 as appropriate</a:t>
            </a:r>
          </a:p>
          <a:p>
            <a:r>
              <a:rPr lang="en-GB" b="1" u="none" dirty="0"/>
              <a:t>Video – 12 minutes – Audio required</a:t>
            </a:r>
          </a:p>
          <a:p>
            <a:r>
              <a:rPr lang="en-GB" b="0" u="none" dirty="0"/>
              <a:t>Here’s a handy video taking KS3/Y7-9/P7-S2 students on a tour of the platform! Holding Ctrl and clicking the image will take you to the Loom website to play the video.</a:t>
            </a:r>
          </a:p>
          <a:p>
            <a:endParaRPr lang="en-GB" b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8783C2-D374-4D3E-B226-113E1372D74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3218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u="sng" dirty="0"/>
              <a:t>Teachers’ notes</a:t>
            </a:r>
          </a:p>
          <a:p>
            <a:r>
              <a:rPr lang="en-GB" b="1" u="none" dirty="0"/>
              <a:t>Delete slide 4/5 as appropriate</a:t>
            </a:r>
          </a:p>
          <a:p>
            <a:r>
              <a:rPr lang="en-GB" b="1" u="none" dirty="0"/>
              <a:t>Video – 13 minutes – Audio required</a:t>
            </a:r>
          </a:p>
          <a:p>
            <a:r>
              <a:rPr lang="en-GB" b="0" u="none" dirty="0"/>
              <a:t>Here’s a handy video taking KS4/Y10-11/S3-4 students on a tour of the platform! Holding Ctrl and clicking the image will take you to the Loom website to play the video.</a:t>
            </a:r>
          </a:p>
          <a:p>
            <a:endParaRPr lang="en-GB" b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8783C2-D374-4D3E-B226-113E1372D74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3218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8783C2-D374-4D3E-B226-113E1372D74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8892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Delete this slide if you </a:t>
            </a:r>
            <a:r>
              <a:rPr lang="en-US" i="1" dirty="0"/>
              <a:t>are</a:t>
            </a:r>
            <a:r>
              <a:rPr lang="en-US" dirty="0"/>
              <a:t> using the form code method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8783C2-D374-4D3E-B226-113E1372D74D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4094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Delete this slide if you </a:t>
            </a:r>
            <a:r>
              <a:rPr lang="en-US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are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using the student bulk upload method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8783C2-D374-4D3E-B226-113E1372D74D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3394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Delete this slide if you </a:t>
            </a:r>
            <a:r>
              <a:rPr lang="en-US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are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using the student bulk upload method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8783C2-D374-4D3E-B226-113E1372D74D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7323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Delete this slide if you </a:t>
            </a:r>
            <a:r>
              <a:rPr lang="en-US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are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using the student bulk upload method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8783C2-D374-4D3E-B226-113E1372D74D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724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199B59-238B-49A3-ADAC-42AE804B58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15BDC0-BFF6-4AB1-AA1D-8A4EF1A425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8660C7-4CF4-467E-9148-B0D7CC6613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29BF4-4D38-4BB1-9B00-28882CAFDC60}" type="datetimeFigureOut">
              <a:rPr lang="en-GB" smtClean="0"/>
              <a:t>02/11/2022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538DB6-00FB-462F-866A-49C19A283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BD91F9-25BA-4CA2-A4C9-F134B3C20D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C802E-9C0A-45B0-A15C-749B261F8F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955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4FE39-5D26-4BED-9485-5AB4F4ADF0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C9392D-AEB8-4170-B9C1-5D6BA7EFE9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0187-7F6A-4656-8E83-2645D9B3B4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29BF4-4D38-4BB1-9B00-28882CAFDC60}" type="datetimeFigureOut">
              <a:rPr lang="en-GB" smtClean="0"/>
              <a:t>02/11/2022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DB70CA-7599-401F-B488-5635FDDE36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734402-5472-437B-8AFB-88972B76B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C802E-9C0A-45B0-A15C-749B261F8F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776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7F2350-591D-42F5-AFD8-951106630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F9E250-5C21-4A7A-883A-1B0A6F46A3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4FD99E-F2FC-4DE9-8750-450C3C35A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29BF4-4D38-4BB1-9B00-28882CAFDC60}" type="datetimeFigureOut">
              <a:rPr lang="en-GB" smtClean="0"/>
              <a:t>02/11/2022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01A67-06E5-428C-81D0-9BB6C676EA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BF0245-D73B-4430-9CDC-71841B84B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C802E-9C0A-45B0-A15C-749B261F8F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548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16BD7-7693-4615-9F92-40F61C1E2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FCDA6B-01A8-4DE2-811B-FBD8C6ECCB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8B95D1-EC1E-4E67-9460-64C33B4DEB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937DCF-31B8-42DB-987F-140C661A6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29BF4-4D38-4BB1-9B00-28882CAFDC60}" type="datetimeFigureOut">
              <a:rPr lang="en-GB" smtClean="0"/>
              <a:t>02/11/2022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F48C78-3F3F-4C95-BC15-E83254AD6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21A202-05C6-497D-9D6A-EDC41C3EF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C802E-9C0A-45B0-A15C-749B261F8F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831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B841FB-C17E-45E5-BE80-E73C8C438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59C9B8-FF0F-4693-BF57-65CB98533C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1A54A-6A9A-4AC7-A803-450C9E9C59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AD2AEC-3943-45AD-B37E-F3601DDCAC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F636B10-A8A8-4334-9F3B-5B03741D56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12FE97-9FF9-4032-A935-555B6FE7B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29BF4-4D38-4BB1-9B00-28882CAFDC60}" type="datetimeFigureOut">
              <a:rPr lang="en-GB" smtClean="0"/>
              <a:t>02/11/2022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ED5DC6-8323-4633-823A-07EF414F93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7B59CE-C43C-47C5-ADA8-14E5FA644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C802E-9C0A-45B0-A15C-749B261F8F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498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6B8AF-B9A9-41E0-BD68-1C9C2E85C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11BEE2-AF26-4344-A0B0-3CA47DF001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29BF4-4D38-4BB1-9B00-28882CAFDC60}" type="datetimeFigureOut">
              <a:rPr lang="en-GB" smtClean="0"/>
              <a:t>02/11/2022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83DAE8-FD5E-4417-9FBF-8070E203C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271E3A-D8DF-4FC0-9BB1-1AF41C018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C802E-9C0A-45B0-A15C-749B261F8F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2244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FC1DD07-066D-4884-B22F-6BB40FDEDC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29BF4-4D38-4BB1-9B00-28882CAFDC60}" type="datetimeFigureOut">
              <a:rPr lang="en-GB" smtClean="0"/>
              <a:t>02/11/2022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B2E5496-8D25-479D-A104-4604F6008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BD1807-4ADB-4140-8D01-FD8BA062F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C802E-9C0A-45B0-A15C-749B261F8F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50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ED0BE-1F9C-4E10-821D-F7502C181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257A83-0411-4403-89DA-387F9AE78B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3E1A15-C565-4E96-B385-9E04C490D6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6A14CB-4387-4876-9A0E-BC2099F24A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29BF4-4D38-4BB1-9B00-28882CAFDC60}" type="datetimeFigureOut">
              <a:rPr lang="en-GB" smtClean="0"/>
              <a:t>02/11/2022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BB2058-54F3-44D5-B16E-FB805D003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FB6ABC-02CD-4059-BA57-E1331A9DB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C802E-9C0A-45B0-A15C-749B261F8F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952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E858F-8BE9-4B95-B882-9493E42B6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E578BD3-E4E5-4709-B523-9358C378D6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896973-6337-49BF-AFEF-8656324DBA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C8A556-619D-40BD-B343-5AF99E691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29BF4-4D38-4BB1-9B00-28882CAFDC60}" type="datetimeFigureOut">
              <a:rPr lang="en-GB" smtClean="0"/>
              <a:t>02/11/2022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00891C-C208-4E4A-A050-669B73F50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1E2FAE-32FD-46E9-8408-4CEC4D82A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C802E-9C0A-45B0-A15C-749B261F8F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897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C8754C-2BEF-4325-9559-4BA117285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14B5D3-3BA8-43D1-A4DE-A58017532B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BE6646-24BF-4FB2-95DE-4AB076F51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29BF4-4D38-4BB1-9B00-28882CAFDC60}" type="datetimeFigureOut">
              <a:rPr lang="en-GB" smtClean="0"/>
              <a:t>02/11/2022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249FC0-BBA6-4AC9-ACDE-C3E6DB0BC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175F47-AAEF-4F08-8867-00B6BEBA5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C802E-9C0A-45B0-A15C-749B261F8F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108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33CC231-DB8B-4EE0-912B-97587AC8BD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FC2921-BABA-4D96-9C3C-38B4F0BD0E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0F2DD1-3FAB-4D64-B187-26A574F5E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29BF4-4D38-4BB1-9B00-28882CAFDC60}" type="datetimeFigureOut">
              <a:rPr lang="en-GB" smtClean="0"/>
              <a:t>02/11/2022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C41DE2-4123-4B8B-8754-F4002385CE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1D9D64-668A-455F-B492-3FFE30171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C802E-9C0A-45B0-A15C-749B261F8F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305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6301AF-5EA8-4AD5-8DE4-661D3F12EC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45630-CCAE-402E-9578-81489B55BB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84E59C-BBB2-4ADD-9DDC-AF0B187D2D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B29BF4-4D38-4BB1-9B00-28882CAFDC60}" type="datetimeFigureOut">
              <a:rPr lang="en-GB" smtClean="0"/>
              <a:t>02/11/2022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3B4259-F068-4CEB-AB64-93935524A5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AF75AA-A0EF-4E2A-80D2-3D38F2FF42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C802E-9C0A-45B0-A15C-749B261F8F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261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oom.com/share/d36d37f0fe4d4dcb8538c772b2508a4a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oom.com/share/32912a39957a4d57ab48f394c4142aa0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6892283-18F1-44BA-8E4A-9506B634CDAB}"/>
              </a:ext>
            </a:extLst>
          </p:cNvPr>
          <p:cNvSpPr txBox="1"/>
          <p:nvPr/>
        </p:nvSpPr>
        <p:spPr>
          <a:xfrm>
            <a:off x="1524000" y="3255962"/>
            <a:ext cx="874395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600" dirty="0">
                <a:solidFill>
                  <a:schemeClr val="bg1"/>
                </a:solidFill>
                <a:latin typeface="Open sans"/>
              </a:rPr>
              <a:t>Student launch – KS3 and KS4</a:t>
            </a:r>
            <a:endParaRPr lang="en-GB" sz="5600" dirty="0">
              <a:solidFill>
                <a:schemeClr val="bg1"/>
              </a:solidFill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665543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8" y="452596"/>
            <a:ext cx="889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What is </a:t>
            </a:r>
            <a:r>
              <a:rPr lang="en-US" sz="3200" dirty="0" err="1">
                <a:solidFill>
                  <a:schemeClr val="bg1"/>
                </a:solidFill>
                <a:latin typeface="Open sans" panose="020B0606030504020204"/>
              </a:rPr>
              <a:t>Unifrog</a:t>
            </a:r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?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852B6D-BB45-4637-A8C6-AD1FFFCF22D9}"/>
              </a:ext>
            </a:extLst>
          </p:cNvPr>
          <p:cNvSpPr txBox="1"/>
          <p:nvPr/>
        </p:nvSpPr>
        <p:spPr>
          <a:xfrm>
            <a:off x="346228" y="1627407"/>
            <a:ext cx="5365460" cy="4608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200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U</a:t>
            </a:r>
            <a:r>
              <a:rPr lang="en-GB" sz="2200" dirty="0" err="1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nifrog</a:t>
            </a:r>
            <a:r>
              <a:rPr lang="en-GB" sz="2200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 is a one-stop-shop where students can easily explore their interests, then find and successfully apply for their next best step after school.</a:t>
            </a:r>
          </a:p>
          <a:p>
            <a:pPr>
              <a:lnSpc>
                <a:spcPct val="150000"/>
              </a:lnSpc>
            </a:pPr>
            <a:endParaRPr lang="en-US" sz="2200" dirty="0"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200" dirty="0" err="1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Unifrog</a:t>
            </a:r>
            <a:r>
              <a:rPr lang="en-US" sz="2200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 will help you to explore your key interests and what career paths you can take to reach your goals!</a:t>
            </a:r>
          </a:p>
        </p:txBody>
      </p:sp>
      <p:pic>
        <p:nvPicPr>
          <p:cNvPr id="7" name="Google Shape;1302;p162">
            <a:extLst>
              <a:ext uri="{FF2B5EF4-FFF2-40B4-BE49-F238E27FC236}">
                <a16:creationId xmlns:a16="http://schemas.microsoft.com/office/drawing/2014/main" id="{CFCA484E-7A8F-4696-9ECE-8065104208D7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480313" y="2176669"/>
            <a:ext cx="4888396" cy="30732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87977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8" y="452596"/>
            <a:ext cx="889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By the end of today’s session, we will have: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852B6D-BB45-4637-A8C6-AD1FFFCF22D9}"/>
              </a:ext>
            </a:extLst>
          </p:cNvPr>
          <p:cNvSpPr txBox="1"/>
          <p:nvPr/>
        </p:nvSpPr>
        <p:spPr>
          <a:xfrm>
            <a:off x="462058" y="1740029"/>
            <a:ext cx="5814875" cy="4270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Understood how Unifrog can support your future decision-making and career options.</a:t>
            </a:r>
          </a:p>
          <a:p>
            <a:endParaRPr lang="en-US" sz="2200" dirty="0"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Explored some of the exciting features of the platform.</a:t>
            </a:r>
          </a:p>
          <a:p>
            <a:endParaRPr lang="en-US" sz="2200" dirty="0"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Created your very own personal </a:t>
            </a:r>
            <a:r>
              <a:rPr lang="en-US" sz="2200" dirty="0" err="1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Unifrog</a:t>
            </a:r>
            <a:r>
              <a:rPr lang="en-US" sz="2200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 accounts!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7DA2895-240C-4DED-90A4-009EF1AC68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4648" y="1802166"/>
            <a:ext cx="4373293" cy="3958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2472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8" y="452596"/>
            <a:ext cx="889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Introduction to Unifrog for Y7-9 / P7-S2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pic>
        <p:nvPicPr>
          <p:cNvPr id="8" name="Picture 7">
            <a:hlinkClick r:id="rId3"/>
            <a:extLst>
              <a:ext uri="{FF2B5EF4-FFF2-40B4-BE49-F238E27FC236}">
                <a16:creationId xmlns:a16="http://schemas.microsoft.com/office/drawing/2014/main" id="{5D16323F-EB57-412B-8992-0BE51341DB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0028" y="1828624"/>
            <a:ext cx="7831943" cy="422664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671601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8" y="452596"/>
            <a:ext cx="889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Introduction to Unifrog for Y10-11 / S3-4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pic>
        <p:nvPicPr>
          <p:cNvPr id="8" name="Picture 7">
            <a:hlinkClick r:id="rId3"/>
            <a:extLst>
              <a:ext uri="{FF2B5EF4-FFF2-40B4-BE49-F238E27FC236}">
                <a16:creationId xmlns:a16="http://schemas.microsoft.com/office/drawing/2014/main" id="{5D16323F-EB57-412B-8992-0BE51341DB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0028" y="1828624"/>
            <a:ext cx="7831943" cy="422664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4787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8" y="452596"/>
            <a:ext cx="889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Available resources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575004-4F9E-430D-917A-A752763665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0124" y="1714500"/>
            <a:ext cx="9411752" cy="449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2582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8" y="452596"/>
            <a:ext cx="889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Exploring pathways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6A8A2D0-8366-497B-ABEE-81FB6A8B51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252" t="5098" b="5098"/>
          <a:stretch/>
        </p:blipFill>
        <p:spPr>
          <a:xfrm>
            <a:off x="8345214" y="1690688"/>
            <a:ext cx="3051488" cy="454152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A852B6D-BB45-4637-A8C6-AD1FFFCF22D9}"/>
              </a:ext>
            </a:extLst>
          </p:cNvPr>
          <p:cNvSpPr txBox="1"/>
          <p:nvPr/>
        </p:nvSpPr>
        <p:spPr>
          <a:xfrm>
            <a:off x="529108" y="2164930"/>
            <a:ext cx="3805358" cy="359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200" dirty="0">
                <a:latin typeface="Open Sans"/>
              </a:rPr>
              <a:t>Use the tools in the </a:t>
            </a:r>
            <a:r>
              <a:rPr lang="en-US" sz="2200" i="1" dirty="0">
                <a:latin typeface="Open Sans"/>
              </a:rPr>
              <a:t>Exploring pathways </a:t>
            </a:r>
            <a:r>
              <a:rPr lang="en-US" sz="2200" dirty="0">
                <a:latin typeface="Open Sans"/>
              </a:rPr>
              <a:t>section to research the career pathways and subject fields that lie beyond school or college, and understand how to access them.</a:t>
            </a:r>
            <a:endParaRPr lang="en-GB" sz="2200" dirty="0">
              <a:latin typeface="Open San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D1173A8-2E97-42B1-AFE6-2FE730D37C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3861" y="2318994"/>
            <a:ext cx="2842519" cy="3289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2391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8" y="452596"/>
            <a:ext cx="889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Recording what you have done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852B6D-BB45-4637-A8C6-AD1FFFCF22D9}"/>
              </a:ext>
            </a:extLst>
          </p:cNvPr>
          <p:cNvSpPr txBox="1"/>
          <p:nvPr/>
        </p:nvSpPr>
        <p:spPr>
          <a:xfrm>
            <a:off x="634987" y="2102309"/>
            <a:ext cx="3099616" cy="4100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200" dirty="0">
                <a:latin typeface="Open sans" panose="020B0606030504020204"/>
                <a:ea typeface="Calibri"/>
                <a:cs typeface="Calibri"/>
                <a:sym typeface="Calibri"/>
              </a:rPr>
              <a:t>Use the tools in this section to start </a:t>
            </a:r>
            <a:r>
              <a:rPr lang="en-US" sz="2200" i="1" dirty="0">
                <a:latin typeface="Open sans" panose="020B0606030504020204"/>
                <a:ea typeface="Calibri"/>
                <a:cs typeface="Calibri"/>
                <a:sym typeface="Calibri"/>
              </a:rPr>
              <a:t>Recording what you have done</a:t>
            </a:r>
            <a:r>
              <a:rPr lang="en-US" sz="2200" dirty="0">
                <a:latin typeface="Open sans" panose="020B0606030504020204"/>
                <a:ea typeface="Calibri"/>
                <a:cs typeface="Calibri"/>
                <a:sym typeface="Calibri"/>
              </a:rPr>
              <a:t>, using guidance and examples to prepare yourself for making applications.</a:t>
            </a:r>
            <a:endParaRPr lang="en-US" sz="2200" dirty="0">
              <a:latin typeface="Open sans" panose="020B060603050402020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049DB5-AE91-4EDB-9E18-B26D111B46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215" t="2700" b="995"/>
          <a:stretch/>
        </p:blipFill>
        <p:spPr>
          <a:xfrm>
            <a:off x="7220607" y="1873189"/>
            <a:ext cx="4751502" cy="384897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75D9937-120D-4A37-BC39-A21CAEB364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4904" y="2999030"/>
            <a:ext cx="2798307" cy="1597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0391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8" y="452596"/>
            <a:ext cx="889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Searching for opportunities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852B6D-BB45-4637-A8C6-AD1FFFCF22D9}"/>
              </a:ext>
            </a:extLst>
          </p:cNvPr>
          <p:cNvSpPr txBox="1"/>
          <p:nvPr/>
        </p:nvSpPr>
        <p:spPr>
          <a:xfrm>
            <a:off x="346228" y="2173111"/>
            <a:ext cx="3195758" cy="359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200" dirty="0">
                <a:latin typeface="Open Sans"/>
              </a:rPr>
              <a:t>Use the tools in the </a:t>
            </a:r>
            <a:r>
              <a:rPr lang="en-US" sz="2200" i="1" dirty="0">
                <a:latin typeface="Open Sans"/>
              </a:rPr>
              <a:t>Searching for opportunities </a:t>
            </a:r>
            <a:r>
              <a:rPr lang="en-US" sz="2200" dirty="0">
                <a:latin typeface="Open Sans"/>
              </a:rPr>
              <a:t>section to compare universities, degree options, apprenticeships and college courses.</a:t>
            </a:r>
            <a:endParaRPr lang="en-GB" sz="2200" dirty="0">
              <a:latin typeface="Open San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D581EEE-C922-4F99-AC3A-804CE8FEC04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266" t="6216" b="4951"/>
          <a:stretch/>
        </p:blipFill>
        <p:spPr>
          <a:xfrm>
            <a:off x="8523890" y="1778159"/>
            <a:ext cx="3363402" cy="43829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8FDBC69-8AB1-47F1-85D9-28BCBEAEC0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27835" y="2658258"/>
            <a:ext cx="4536330" cy="262274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8D22F8E-41B9-4729-AEC9-90EFE918A6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36088" y="2658258"/>
            <a:ext cx="4519824" cy="2622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8654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8" y="452596"/>
            <a:ext cx="889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Find Apprenticeships that interest you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852B6D-BB45-4637-A8C6-AD1FFFCF22D9}"/>
              </a:ext>
            </a:extLst>
          </p:cNvPr>
          <p:cNvSpPr txBox="1"/>
          <p:nvPr/>
        </p:nvSpPr>
        <p:spPr>
          <a:xfrm>
            <a:off x="432854" y="2016378"/>
            <a:ext cx="4870665" cy="4100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200" dirty="0">
                <a:latin typeface="Open sans" panose="020B0606030504020204"/>
              </a:rPr>
              <a:t>Updated every 24 hours, use </a:t>
            </a:r>
            <a:r>
              <a:rPr lang="en-US" sz="2200" dirty="0" err="1">
                <a:latin typeface="Open sans" panose="020B0606030504020204"/>
              </a:rPr>
              <a:t>Unifrog</a:t>
            </a:r>
            <a:r>
              <a:rPr lang="en-US" sz="2200" dirty="0">
                <a:latin typeface="Open sans" panose="020B0606030504020204"/>
              </a:rPr>
              <a:t> to find apprenticeships which interest you. </a:t>
            </a:r>
            <a:r>
              <a:rPr lang="en-GB" sz="2200" dirty="0">
                <a:latin typeface="Open sans" panose="020B0606030504020204"/>
                <a:ea typeface="Open Sans Semibold" panose="020B0706030804020204" pitchFamily="34" charset="0"/>
                <a:cs typeface="Open Sans Semibold" panose="020B0706030804020204" pitchFamily="34" charset="0"/>
              </a:rPr>
              <a:t>There are three levels of apprenticeships available; choose the level that works for you with the qualifications you already have and what you want your next step to be.</a:t>
            </a:r>
            <a:endParaRPr lang="en-GB" sz="2200" dirty="0">
              <a:latin typeface="Open sans" panose="020B0606030504020204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7BE6C6F-0BB0-4FE8-8F97-74369384D6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2467" y="1907822"/>
            <a:ext cx="5143183" cy="4084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3678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8" y="452596"/>
            <a:ext cx="889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Rank and filter Apprenticeships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852B6D-BB45-4637-A8C6-AD1FFFCF22D9}"/>
              </a:ext>
            </a:extLst>
          </p:cNvPr>
          <p:cNvSpPr txBox="1"/>
          <p:nvPr/>
        </p:nvSpPr>
        <p:spPr>
          <a:xfrm>
            <a:off x="596484" y="2654660"/>
            <a:ext cx="3532753" cy="2577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200" dirty="0">
                <a:latin typeface="Open sans" panose="020B0606030504020204"/>
              </a:rPr>
              <a:t>Rank and filter apprenticeships to narrow down your searches to what is most important to you.</a:t>
            </a:r>
            <a:endParaRPr lang="en-GB" sz="2200" dirty="0">
              <a:latin typeface="Open sans" panose="020B0606030504020204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DF370C2-B028-4673-9FC0-06EFCE3D5E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49429" y="1917589"/>
            <a:ext cx="6918664" cy="4051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3440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8" y="452596"/>
            <a:ext cx="889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Compare colleges and sixth form courses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852B6D-BB45-4637-A8C6-AD1FFFCF22D9}"/>
              </a:ext>
            </a:extLst>
          </p:cNvPr>
          <p:cNvSpPr txBox="1"/>
          <p:nvPr/>
        </p:nvSpPr>
        <p:spPr>
          <a:xfrm>
            <a:off x="346228" y="2411529"/>
            <a:ext cx="3542378" cy="3085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200" dirty="0">
                <a:latin typeface="Open sans" panose="020B0606030504020204"/>
              </a:rPr>
              <a:t>Unifrog helps you to compare colleges and sixth form courses at different levels so you can find what’s suitable for you.</a:t>
            </a:r>
            <a:endParaRPr lang="en-GB" sz="2200" dirty="0">
              <a:latin typeface="Open sans" panose="020B0606030504020204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E69A1DE-472A-462C-BB45-035F354E08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72" t="19614" r="2047" b="6203"/>
          <a:stretch/>
        </p:blipFill>
        <p:spPr>
          <a:xfrm>
            <a:off x="4184402" y="2247900"/>
            <a:ext cx="8007598" cy="365066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1719544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8" y="452596"/>
            <a:ext cx="118457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Shortlist your </a:t>
            </a:r>
            <a:r>
              <a:rPr lang="en-US" sz="3200" dirty="0" err="1">
                <a:solidFill>
                  <a:schemeClr val="bg1"/>
                </a:solidFill>
                <a:latin typeface="Open sans" panose="020B0606030504020204"/>
              </a:rPr>
              <a:t>favourite</a:t>
            </a:r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 courses before applying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5300E3B-E7D1-4262-841F-34C2ACB38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589" y="1489967"/>
            <a:ext cx="9918700" cy="4619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1884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8" y="452596"/>
            <a:ext cx="889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We hope you enjoy using </a:t>
            </a:r>
            <a:r>
              <a:rPr lang="en-US" sz="3200" dirty="0" err="1">
                <a:solidFill>
                  <a:schemeClr val="bg1"/>
                </a:solidFill>
                <a:latin typeface="Open sans" panose="020B0606030504020204"/>
              </a:rPr>
              <a:t>Unifrog</a:t>
            </a:r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!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852B6D-BB45-4637-A8C6-AD1FFFCF22D9}"/>
              </a:ext>
            </a:extLst>
          </p:cNvPr>
          <p:cNvSpPr txBox="1"/>
          <p:nvPr/>
        </p:nvSpPr>
        <p:spPr>
          <a:xfrm>
            <a:off x="500232" y="2403494"/>
            <a:ext cx="4429125" cy="3085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200" dirty="0">
                <a:latin typeface="Open sans" panose="020B0606030504020204"/>
              </a:rPr>
              <a:t>Use the help section if you need a guide or want some more information about the tools.</a:t>
            </a:r>
          </a:p>
          <a:p>
            <a:pPr>
              <a:lnSpc>
                <a:spcPct val="150000"/>
              </a:lnSpc>
            </a:pPr>
            <a:endParaRPr lang="en-GB" sz="2200" dirty="0">
              <a:latin typeface="Open sans" panose="020B0606030504020204"/>
            </a:endParaRPr>
          </a:p>
          <a:p>
            <a:pPr>
              <a:lnSpc>
                <a:spcPct val="150000"/>
              </a:lnSpc>
            </a:pPr>
            <a:r>
              <a:rPr lang="en-GB" sz="2200" dirty="0">
                <a:latin typeface="Open sans" panose="020B0606030504020204"/>
              </a:rPr>
              <a:t>If you get stuck, ask your teacher for help!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05BA006-FDEF-4D3B-A447-A3854AB57E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6486" y="1718753"/>
            <a:ext cx="5998289" cy="44546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24077A8-5116-48F5-B4F1-1964C06A9503}"/>
              </a:ext>
            </a:extLst>
          </p:cNvPr>
          <p:cNvSpPr/>
          <p:nvPr/>
        </p:nvSpPr>
        <p:spPr>
          <a:xfrm>
            <a:off x="9717522" y="1761795"/>
            <a:ext cx="464703" cy="260171"/>
          </a:xfrm>
          <a:prstGeom prst="rect">
            <a:avLst/>
          </a:prstGeom>
          <a:noFill/>
          <a:ln w="57150">
            <a:solidFill>
              <a:srgbClr val="4BC7C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5379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8" y="452596"/>
            <a:ext cx="889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How can </a:t>
            </a:r>
            <a:r>
              <a:rPr lang="en-US" sz="3200" dirty="0" err="1">
                <a:solidFill>
                  <a:schemeClr val="bg1"/>
                </a:solidFill>
                <a:latin typeface="Open sans" panose="020B0606030504020204"/>
              </a:rPr>
              <a:t>Unifrog</a:t>
            </a:r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 help me now?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852B6D-BB45-4637-A8C6-AD1FFFCF22D9}"/>
              </a:ext>
            </a:extLst>
          </p:cNvPr>
          <p:cNvSpPr txBox="1"/>
          <p:nvPr/>
        </p:nvSpPr>
        <p:spPr>
          <a:xfrm>
            <a:off x="387657" y="1337627"/>
            <a:ext cx="11615046" cy="5455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Open Sans" panose="020B0606030504020204"/>
              </a:rPr>
              <a:t>Explore which subjects you would be interested in studying post-16 and how these choices can lead to different career paths and further education.</a:t>
            </a:r>
          </a:p>
          <a:p>
            <a:endParaRPr lang="en-US" sz="2200" dirty="0">
              <a:latin typeface="Open Sans" panose="020B0606030504020204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Open Sans" panose="020B0606030504020204"/>
              </a:rPr>
              <a:t>Discover and sign up to online courses in areas that you’re interested in and see what is needed to make a successful application to a College/Sixth form.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latin typeface="Open Sans" panose="020B0606030504020204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Open Sans" panose="020B0606030504020204"/>
              </a:rPr>
              <a:t>Explore how to successfully apply to an apprenticeship or university course, including universities abroad.</a:t>
            </a:r>
          </a:p>
          <a:p>
            <a:endParaRPr lang="en-US" sz="2200" dirty="0">
              <a:latin typeface="Open Sans" panose="020B0606030504020204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Open Sans" panose="020B0606030504020204"/>
              </a:rPr>
              <a:t>Support in writing a CV and Cover letter.</a:t>
            </a:r>
          </a:p>
          <a:p>
            <a:endParaRPr lang="en-US" sz="2200" dirty="0">
              <a:latin typeface="Open Sans" panose="020B0606030504020204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Open Sans" panose="020B0606030504020204"/>
              </a:rPr>
              <a:t>Record key activities and achievements to use in your application.</a:t>
            </a:r>
          </a:p>
        </p:txBody>
      </p:sp>
    </p:spTree>
    <p:extLst>
      <p:ext uri="{BB962C8B-B14F-4D97-AF65-F5344CB8AC3E}">
        <p14:creationId xmlns:p14="http://schemas.microsoft.com/office/powerpoint/2010/main" val="23891889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8" y="452596"/>
            <a:ext cx="889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Creating your account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852B6D-BB45-4637-A8C6-AD1FFFCF22D9}"/>
              </a:ext>
            </a:extLst>
          </p:cNvPr>
          <p:cNvSpPr txBox="1"/>
          <p:nvPr/>
        </p:nvSpPr>
        <p:spPr>
          <a:xfrm>
            <a:off x="346228" y="1692836"/>
            <a:ext cx="6607022" cy="4608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A link has been sent to your school email address (please check your junk/spam mailboxes).</a:t>
            </a:r>
          </a:p>
          <a:p>
            <a:pPr>
              <a:lnSpc>
                <a:spcPct val="150000"/>
              </a:lnSpc>
            </a:pPr>
            <a:endParaRPr lang="en-GB" sz="2200" dirty="0"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Click the link and follow the instructions.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200" dirty="0"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C</a:t>
            </a:r>
            <a:r>
              <a:rPr lang="en-GB" sz="2200" dirty="0" err="1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reate</a:t>
            </a:r>
            <a:r>
              <a:rPr lang="en-GB" sz="2200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 a memorable password.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200" dirty="0"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u="sng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Make a note of your password.</a:t>
            </a:r>
          </a:p>
        </p:txBody>
      </p:sp>
      <p:pic>
        <p:nvPicPr>
          <p:cNvPr id="7" name="Google Shape;1804;p221">
            <a:extLst>
              <a:ext uri="{FF2B5EF4-FFF2-40B4-BE49-F238E27FC236}">
                <a16:creationId xmlns:a16="http://schemas.microsoft.com/office/drawing/2014/main" id="{642B8F69-E4B3-4FFC-B622-0A62678D49FF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53251" y="2324101"/>
            <a:ext cx="4512724" cy="28740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44455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8" y="452596"/>
            <a:ext cx="889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First time registration with </a:t>
            </a:r>
            <a:r>
              <a:rPr lang="en-US" sz="3200" dirty="0" err="1">
                <a:solidFill>
                  <a:schemeClr val="bg1"/>
                </a:solidFill>
                <a:latin typeface="Open sans" panose="020B0606030504020204"/>
              </a:rPr>
              <a:t>Unifrog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852B6D-BB45-4637-A8C6-AD1FFFCF22D9}"/>
              </a:ext>
            </a:extLst>
          </p:cNvPr>
          <p:cNvSpPr txBox="1"/>
          <p:nvPr/>
        </p:nvSpPr>
        <p:spPr>
          <a:xfrm>
            <a:off x="711988" y="2205414"/>
            <a:ext cx="2396972" cy="359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200" dirty="0">
                <a:latin typeface="Open sans" panose="020B0606030504020204"/>
              </a:rPr>
              <a:t>When you sign in for the first time, you will use a Form code which will link you with your form tutor. 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42DA5B4-B260-4732-966C-BF38BB3029B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5748" t="20096" r="6012" b="30962"/>
          <a:stretch/>
        </p:blipFill>
        <p:spPr>
          <a:xfrm>
            <a:off x="3812868" y="2403574"/>
            <a:ext cx="7438711" cy="2677656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C0369CF-FFD3-4F0E-9735-9DA8DAF89FAC}"/>
              </a:ext>
            </a:extLst>
          </p:cNvPr>
          <p:cNvSpPr/>
          <p:nvPr/>
        </p:nvSpPr>
        <p:spPr>
          <a:xfrm>
            <a:off x="8233407" y="2999939"/>
            <a:ext cx="1759554" cy="563554"/>
          </a:xfrm>
          <a:prstGeom prst="rect">
            <a:avLst/>
          </a:prstGeom>
          <a:noFill/>
          <a:ln w="57150">
            <a:solidFill>
              <a:srgbClr val="4BC7C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83813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8" y="452596"/>
            <a:ext cx="889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Complete the signup page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852B6D-BB45-4637-A8C6-AD1FFFCF22D9}"/>
              </a:ext>
            </a:extLst>
          </p:cNvPr>
          <p:cNvSpPr txBox="1"/>
          <p:nvPr/>
        </p:nvSpPr>
        <p:spPr>
          <a:xfrm>
            <a:off x="762000" y="2486561"/>
            <a:ext cx="2233343" cy="3085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200" dirty="0">
                <a:latin typeface="Open sans" panose="020B0606030504020204"/>
              </a:rPr>
              <a:t>Enter your Form code and use an email address that you access frequently.</a:t>
            </a:r>
            <a:endParaRPr lang="en-GB" sz="2200" dirty="0">
              <a:latin typeface="Open sans" panose="020B0606030504020204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F064DE6-57BB-43B8-BDCF-D97EC6D168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5035" y="1657279"/>
            <a:ext cx="7174965" cy="444822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5BF138E-4B5D-4DF3-874F-10D0C1295C13}"/>
              </a:ext>
            </a:extLst>
          </p:cNvPr>
          <p:cNvSpPr/>
          <p:nvPr/>
        </p:nvSpPr>
        <p:spPr>
          <a:xfrm>
            <a:off x="4695825" y="2665150"/>
            <a:ext cx="714375" cy="317692"/>
          </a:xfrm>
          <a:prstGeom prst="rect">
            <a:avLst/>
          </a:prstGeom>
          <a:noFill/>
          <a:ln w="57150">
            <a:solidFill>
              <a:srgbClr val="4BC7C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E1E2154-E9FF-4395-A3C4-49066DB0DB65}"/>
              </a:ext>
            </a:extLst>
          </p:cNvPr>
          <p:cNvSpPr/>
          <p:nvPr/>
        </p:nvSpPr>
        <p:spPr>
          <a:xfrm>
            <a:off x="4543425" y="4029163"/>
            <a:ext cx="866775" cy="317692"/>
          </a:xfrm>
          <a:prstGeom prst="rect">
            <a:avLst/>
          </a:prstGeom>
          <a:noFill/>
          <a:ln w="57150">
            <a:solidFill>
              <a:srgbClr val="4BC7C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1309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8" y="452596"/>
            <a:ext cx="889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Complete the signup page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852B6D-BB45-4637-A8C6-AD1FFFCF22D9}"/>
              </a:ext>
            </a:extLst>
          </p:cNvPr>
          <p:cNvSpPr txBox="1"/>
          <p:nvPr/>
        </p:nvSpPr>
        <p:spPr>
          <a:xfrm>
            <a:off x="346228" y="2050619"/>
            <a:ext cx="3420468" cy="359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200" dirty="0">
                <a:latin typeface="Open sans" panose="020B0606030504020204"/>
              </a:rPr>
              <a:t>If you see this message, your form code may have expired or you may have typed it incorrectly.</a:t>
            </a:r>
          </a:p>
          <a:p>
            <a:pPr>
              <a:lnSpc>
                <a:spcPct val="150000"/>
              </a:lnSpc>
            </a:pPr>
            <a:endParaRPr lang="en-US" sz="2200" dirty="0">
              <a:latin typeface="Open sans" panose="020B0606030504020204"/>
            </a:endParaRPr>
          </a:p>
          <a:p>
            <a:pPr>
              <a:lnSpc>
                <a:spcPct val="150000"/>
              </a:lnSpc>
            </a:pPr>
            <a:r>
              <a:rPr lang="en-US" sz="2200" dirty="0">
                <a:latin typeface="Open sans" panose="020B0606030504020204"/>
              </a:rPr>
              <a:t>Ask your teacher for more information.</a:t>
            </a:r>
            <a:endParaRPr lang="en-GB" sz="2200" dirty="0">
              <a:latin typeface="Open sans" panose="020B0606030504020204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C466B92-0D51-4D70-B3D8-1B1B7FB7CD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4994" y="3107678"/>
            <a:ext cx="7819102" cy="1478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0905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7" y="452596"/>
            <a:ext cx="114995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Every time you login to </a:t>
            </a:r>
            <a:r>
              <a:rPr lang="en-US" sz="3200" dirty="0" err="1">
                <a:solidFill>
                  <a:schemeClr val="bg1"/>
                </a:solidFill>
                <a:latin typeface="Open sans" panose="020B0606030504020204"/>
              </a:rPr>
              <a:t>Unifrog</a:t>
            </a:r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 from now on, sign in here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852B6D-BB45-4637-A8C6-AD1FFFCF22D9}"/>
              </a:ext>
            </a:extLst>
          </p:cNvPr>
          <p:cNvSpPr txBox="1"/>
          <p:nvPr/>
        </p:nvSpPr>
        <p:spPr>
          <a:xfrm>
            <a:off x="604792" y="2317179"/>
            <a:ext cx="2792925" cy="359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200" dirty="0">
                <a:latin typeface="Open sans" panose="020B0606030504020204"/>
              </a:rPr>
              <a:t>If you forget your password, hit the link to reset </a:t>
            </a:r>
            <a:r>
              <a:rPr lang="en-US" sz="2200" dirty="0">
                <a:latin typeface="Open sans" panose="020B0606030504020204"/>
                <a:ea typeface="Calibri"/>
                <a:cs typeface="Calibri"/>
                <a:sym typeface="Calibri"/>
              </a:rPr>
              <a:t>(remember to check your junk/spam just in case!)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F05CB18-AE58-441D-8853-EAAED67A5A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748" t="20096" r="6012" b="30962"/>
          <a:stretch/>
        </p:blipFill>
        <p:spPr>
          <a:xfrm>
            <a:off x="4292875" y="2608857"/>
            <a:ext cx="7438711" cy="267765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14F020D-1E22-4EB6-AA8B-AA89494BEAC8}"/>
              </a:ext>
            </a:extLst>
          </p:cNvPr>
          <p:cNvSpPr/>
          <p:nvPr/>
        </p:nvSpPr>
        <p:spPr>
          <a:xfrm>
            <a:off x="4404355" y="4682385"/>
            <a:ext cx="1503646" cy="362504"/>
          </a:xfrm>
          <a:prstGeom prst="rect">
            <a:avLst/>
          </a:prstGeom>
          <a:noFill/>
          <a:ln w="57150">
            <a:solidFill>
              <a:srgbClr val="4BC7C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69610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8" y="452596"/>
            <a:ext cx="889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In summary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852B6D-BB45-4637-A8C6-AD1FFFCF22D9}"/>
              </a:ext>
            </a:extLst>
          </p:cNvPr>
          <p:cNvSpPr txBox="1"/>
          <p:nvPr/>
        </p:nvSpPr>
        <p:spPr>
          <a:xfrm>
            <a:off x="443715" y="1670464"/>
            <a:ext cx="8895425" cy="4608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Unifrog can help you make decisions </a:t>
            </a:r>
            <a:r>
              <a:rPr lang="en-GB" sz="2200" u="sng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now</a:t>
            </a:r>
            <a:r>
              <a:rPr lang="en-GB" sz="2200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 about your college and sixth form choices and what you want to study.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200" dirty="0"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Later, it will help you choose the university or apprenticeship that’s right for you.</a:t>
            </a:r>
          </a:p>
          <a:p>
            <a:pPr>
              <a:lnSpc>
                <a:spcPct val="150000"/>
              </a:lnSpc>
            </a:pPr>
            <a:endParaRPr lang="en-GB" sz="2200" dirty="0"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Be smart. Get ahead of the game!</a:t>
            </a:r>
            <a:endParaRPr lang="en-US" sz="2200" dirty="0"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endParaRPr lang="en-US" sz="2200" dirty="0"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200" b="1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S</a:t>
            </a:r>
            <a:r>
              <a:rPr lang="en-GB" sz="2200" b="1" dirty="0" err="1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ign</a:t>
            </a:r>
            <a:r>
              <a:rPr lang="en-GB" sz="2200" b="1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 in now at unifrog.org/sign-in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494C245-C6E8-41E5-AA8F-1207134AB9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9140" y="1670464"/>
            <a:ext cx="2123860" cy="4262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9475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9281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</TotalTime>
  <Words>770</Words>
  <Application>Microsoft Office PowerPoint</Application>
  <PresentationFormat>Widescreen</PresentationFormat>
  <Paragraphs>86</Paragraphs>
  <Slides>22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Open Sans</vt:lpstr>
      <vt:lpstr>Open Sans</vt:lpstr>
      <vt:lpstr>Arial</vt:lpstr>
      <vt:lpstr>Open Sans Semibold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nuala</dc:creator>
  <cp:lastModifiedBy>nicholas.j</cp:lastModifiedBy>
  <cp:revision>44</cp:revision>
  <dcterms:created xsi:type="dcterms:W3CDTF">2019-01-08T10:34:32Z</dcterms:created>
  <dcterms:modified xsi:type="dcterms:W3CDTF">2022-11-02T16:54:16Z</dcterms:modified>
</cp:coreProperties>
</file>